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9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92" r:id="rId34"/>
    <p:sldId id="294" r:id="rId35"/>
    <p:sldId id="296" r:id="rId36"/>
    <p:sldId id="297" r:id="rId37"/>
    <p:sldId id="298" r:id="rId3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419B9-91C2-40BE-B2A8-80D9C70F0F1C}" type="datetimeFigureOut">
              <a:rPr lang="pl-PL" smtClean="0"/>
              <a:t>2020-07-15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AE1458-667C-4E5E-9EDE-E38CC12F6D3B}" type="slidenum">
              <a:rPr lang="pl-PL" smtClean="0"/>
              <a:t>‹#›</a:t>
            </a:fld>
            <a:endParaRPr lang="pl-PL"/>
          </a:p>
        </p:txBody>
      </p:sp>
    </p:spTree>
    <p:extLst>
      <p:ext uri="{BB962C8B-B14F-4D97-AF65-F5344CB8AC3E}">
        <p14:creationId xmlns:p14="http://schemas.microsoft.com/office/powerpoint/2010/main" val="1335180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2AE1458-667C-4E5E-9EDE-E38CC12F6D3B}" type="slidenum">
              <a:rPr lang="pl-PL" smtClean="0"/>
              <a:t>35</a:t>
            </a:fld>
            <a:endParaRPr lang="pl-PL"/>
          </a:p>
        </p:txBody>
      </p:sp>
    </p:spTree>
    <p:extLst>
      <p:ext uri="{BB962C8B-B14F-4D97-AF65-F5344CB8AC3E}">
        <p14:creationId xmlns:p14="http://schemas.microsoft.com/office/powerpoint/2010/main" val="365131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09582F3-F3D2-4D0E-849B-46C0B45862F1}" type="datetimeFigureOut">
              <a:rPr lang="pl-PL" smtClean="0"/>
              <a:t>2020-07-15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1418801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9582F3-F3D2-4D0E-849B-46C0B45862F1}" type="datetimeFigureOut">
              <a:rPr lang="pl-PL" smtClean="0"/>
              <a:t>2020-07-15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48612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9582F3-F3D2-4D0E-849B-46C0B45862F1}" type="datetimeFigureOut">
              <a:rPr lang="pl-PL" smtClean="0"/>
              <a:t>2020-07-15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401439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09582F3-F3D2-4D0E-849B-46C0B45862F1}" type="datetimeFigureOut">
              <a:rPr lang="pl-PL" smtClean="0"/>
              <a:t>2020-07-15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287230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09582F3-F3D2-4D0E-849B-46C0B45862F1}" type="datetimeFigureOut">
              <a:rPr lang="pl-PL" smtClean="0"/>
              <a:t>2020-07-15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278632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09582F3-F3D2-4D0E-849B-46C0B45862F1}" type="datetimeFigureOut">
              <a:rPr lang="pl-PL" smtClean="0"/>
              <a:t>2020-07-15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14130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09582F3-F3D2-4D0E-849B-46C0B45862F1}" type="datetimeFigureOut">
              <a:rPr lang="pl-PL" smtClean="0"/>
              <a:t>2020-07-15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967520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09582F3-F3D2-4D0E-849B-46C0B45862F1}" type="datetimeFigureOut">
              <a:rPr lang="pl-PL" smtClean="0"/>
              <a:t>2020-07-15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409919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09582F3-F3D2-4D0E-849B-46C0B45862F1}" type="datetimeFigureOut">
              <a:rPr lang="pl-PL" smtClean="0"/>
              <a:t>2020-07-15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2933709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09582F3-F3D2-4D0E-849B-46C0B45862F1}" type="datetimeFigureOut">
              <a:rPr lang="pl-PL" smtClean="0"/>
              <a:t>2020-07-15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2210666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09582F3-F3D2-4D0E-849B-46C0B45862F1}" type="datetimeFigureOut">
              <a:rPr lang="pl-PL" smtClean="0"/>
              <a:t>2020-07-15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B0281C4-4D9E-456E-8EA5-3B1AE10D6EC3}" type="slidenum">
              <a:rPr lang="pl-PL" smtClean="0"/>
              <a:t>‹#›</a:t>
            </a:fld>
            <a:endParaRPr lang="pl-PL"/>
          </a:p>
        </p:txBody>
      </p:sp>
    </p:spTree>
    <p:extLst>
      <p:ext uri="{BB962C8B-B14F-4D97-AF65-F5344CB8AC3E}">
        <p14:creationId xmlns:p14="http://schemas.microsoft.com/office/powerpoint/2010/main" val="3067439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582F3-F3D2-4D0E-849B-46C0B45862F1}" type="datetimeFigureOut">
              <a:rPr lang="pl-PL" smtClean="0"/>
              <a:t>2020-07-15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281C4-4D9E-456E-8EA5-3B1AE10D6EC3}" type="slidenum">
              <a:rPr lang="pl-PL" smtClean="0"/>
              <a:t>‹#›</a:t>
            </a:fld>
            <a:endParaRPr lang="pl-PL"/>
          </a:p>
        </p:txBody>
      </p:sp>
    </p:spTree>
    <p:extLst>
      <p:ext uri="{BB962C8B-B14F-4D97-AF65-F5344CB8AC3E}">
        <p14:creationId xmlns:p14="http://schemas.microsoft.com/office/powerpoint/2010/main" val="1005613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764704"/>
            <a:ext cx="7772400" cy="4536503"/>
          </a:xfrm>
        </p:spPr>
        <p:txBody>
          <a:bodyPr>
            <a:normAutofit/>
          </a:bodyPr>
          <a:lstStyle/>
          <a:p>
            <a:r>
              <a:rPr lang="pl-PL" sz="8800" dirty="0" smtClean="0"/>
              <a:t>Bezpieczeństwo w szkole</a:t>
            </a:r>
            <a:r>
              <a:rPr lang="pl-PL" dirty="0" smtClean="0"/>
              <a:t/>
            </a:r>
            <a:br>
              <a:rPr lang="pl-PL" dirty="0" smtClean="0"/>
            </a:br>
            <a:endParaRPr lang="pl-PL" dirty="0"/>
          </a:p>
        </p:txBody>
      </p:sp>
      <p:sp>
        <p:nvSpPr>
          <p:cNvPr id="3" name="Podtytuł 2"/>
          <p:cNvSpPr>
            <a:spLocks noGrp="1"/>
          </p:cNvSpPr>
          <p:nvPr>
            <p:ph type="subTitle" idx="1"/>
          </p:nvPr>
        </p:nvSpPr>
        <p:spPr/>
        <p:txBody>
          <a:bodyPr/>
          <a:lstStyle/>
          <a:p>
            <a:endParaRPr lang="pl-PL" dirty="0" smtClean="0"/>
          </a:p>
          <a:p>
            <a:endParaRPr lang="pl-PL" dirty="0"/>
          </a:p>
          <a:p>
            <a:endParaRPr lang="pl-PL" dirty="0"/>
          </a:p>
        </p:txBody>
      </p:sp>
    </p:spTree>
    <p:extLst>
      <p:ext uri="{BB962C8B-B14F-4D97-AF65-F5344CB8AC3E}">
        <p14:creationId xmlns:p14="http://schemas.microsoft.com/office/powerpoint/2010/main" val="4112630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178698"/>
          </a:xfrm>
        </p:spPr>
        <p:txBody>
          <a:bodyPr>
            <a:normAutofit/>
          </a:bodyPr>
          <a:lstStyle/>
          <a:p>
            <a:r>
              <a:rPr lang="pl-PL" sz="6000" b="1" dirty="0" smtClean="0"/>
              <a:t>Bezpieczeństwo w Statucie Zespołu Szkół           w Zarzeczu</a:t>
            </a:r>
            <a:endParaRPr lang="pl-PL" sz="6000" b="1" dirty="0"/>
          </a:p>
        </p:txBody>
      </p:sp>
    </p:spTree>
    <p:extLst>
      <p:ext uri="{BB962C8B-B14F-4D97-AF65-F5344CB8AC3E}">
        <p14:creationId xmlns:p14="http://schemas.microsoft.com/office/powerpoint/2010/main" val="1292334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962674"/>
          </a:xfrm>
        </p:spPr>
        <p:txBody>
          <a:bodyPr>
            <a:normAutofit/>
          </a:bodyPr>
          <a:lstStyle/>
          <a:p>
            <a:r>
              <a:rPr lang="pl-PL" dirty="0"/>
              <a:t>DZIAŁ X </a:t>
            </a:r>
            <a:r>
              <a:rPr lang="pl-PL" dirty="0" smtClean="0"/>
              <a:t/>
            </a:r>
            <a:br>
              <a:rPr lang="pl-PL" dirty="0" smtClean="0"/>
            </a:br>
            <a:r>
              <a:rPr lang="pl-PL" dirty="0" smtClean="0"/>
              <a:t>WARUNKI </a:t>
            </a:r>
            <a:r>
              <a:rPr lang="pl-PL" dirty="0"/>
              <a:t>BEZPIECZNEGO POBYTU UCZNIÓW W SZKOLE</a:t>
            </a:r>
          </a:p>
        </p:txBody>
      </p:sp>
    </p:spTree>
    <p:extLst>
      <p:ext uri="{BB962C8B-B14F-4D97-AF65-F5344CB8AC3E}">
        <p14:creationId xmlns:p14="http://schemas.microsoft.com/office/powerpoint/2010/main" val="244338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6322714"/>
          </a:xfrm>
        </p:spPr>
        <p:txBody>
          <a:bodyPr>
            <a:noAutofit/>
          </a:bodyPr>
          <a:lstStyle/>
          <a:p>
            <a:pPr algn="l"/>
            <a:r>
              <a:rPr lang="pl-PL" sz="2400" b="1" dirty="0"/>
              <a:t>Rozdział 1</a:t>
            </a:r>
            <a:br>
              <a:rPr lang="pl-PL" sz="2400" b="1" dirty="0"/>
            </a:br>
            <a:r>
              <a:rPr lang="pl-PL" sz="2400" b="1" dirty="0"/>
              <a:t>Informacje ogólne</a:t>
            </a:r>
            <a:br>
              <a:rPr lang="pl-PL" sz="2400" b="1" dirty="0"/>
            </a:br>
            <a:r>
              <a:rPr lang="pl-PL" sz="1800" dirty="0" smtClean="0"/>
              <a:t>§</a:t>
            </a:r>
            <a:r>
              <a:rPr lang="pl-PL" sz="1800" dirty="0"/>
              <a:t>142. 1. W celu zapewnienia bezpieczeństwa, ochrony przed przemocą, uzależnieniami oraz innymi przejawami patologii społecznej w obiekcie szkolnym, nadzór nad tym, kto wchodzi na teren szkoły sprawują: pracownik obsługi Szkoły oraz dyżurujący nauczyciele.</a:t>
            </a:r>
            <a:br>
              <a:rPr lang="pl-PL" sz="1800" dirty="0"/>
            </a:br>
            <a:r>
              <a:rPr lang="pl-PL" sz="1800" dirty="0"/>
              <a:t>2. Uczniów dojeżdżających do Szkoły autobusem szkolnym przyprowadza do Szkoły osoba sprawująca opiekę nad dowozami uczniów, zatrudniona przez organ prowadzący, </a:t>
            </a:r>
            <a:br>
              <a:rPr lang="pl-PL" sz="1800" dirty="0"/>
            </a:br>
            <a:r>
              <a:rPr lang="pl-PL" sz="1800" dirty="0"/>
              <a:t>a odbiera ich nauczyciel pełniący dyżur na świetlicy. Nauczyciel prowadzący ostatnie w danym dniu zajęcia z uczniami odprowadza ich do szatni.</a:t>
            </a:r>
            <a:br>
              <a:rPr lang="pl-PL" sz="1800" dirty="0"/>
            </a:br>
            <a:r>
              <a:rPr lang="pl-PL" sz="1800" dirty="0"/>
              <a:t>3. Za organizację szatni szkolnej odpowiada woźna szkolna i nauczyciel dyżurujący. Zasady korzystania z szatni szkolnej zawiera regulamin zatwierdzony przez Dyrektora Szkoły.</a:t>
            </a:r>
            <a:br>
              <a:rPr lang="pl-PL" sz="1800" dirty="0"/>
            </a:br>
            <a:r>
              <a:rPr lang="pl-PL" sz="1800" dirty="0"/>
              <a:t>4. Wszyscy uczniowie mają obowiązek dostosowania się do poleceń nauczycieli dyżurnych oraz pracowników obsługi Szkoły podczas wchodzenia do budynku, korzystania </a:t>
            </a:r>
            <a:br>
              <a:rPr lang="pl-PL" sz="1800" dirty="0"/>
            </a:br>
            <a:r>
              <a:rPr lang="pl-PL" sz="1800" dirty="0"/>
              <a:t>z szatni, podczas przerw międzylekcyjnych.</a:t>
            </a:r>
            <a:br>
              <a:rPr lang="pl-PL" sz="1800" dirty="0"/>
            </a:br>
            <a:r>
              <a:rPr lang="pl-PL" sz="1800" dirty="0"/>
              <a:t>5. O udostępnieniu uczniom podwórka podczas przerw międzylekcyjnych decyduje Dyrektor Szkoły. Uczniom nie wolno oddalać się z podwórka poza wyznaczoną część pod rygorem ukarania w myśl zapisów niniejszego statutu.</a:t>
            </a:r>
            <a:br>
              <a:rPr lang="pl-PL" sz="1800" dirty="0"/>
            </a:br>
            <a:endParaRPr lang="pl-PL" sz="1800" dirty="0"/>
          </a:p>
        </p:txBody>
      </p:sp>
    </p:spTree>
    <p:extLst>
      <p:ext uri="{BB962C8B-B14F-4D97-AF65-F5344CB8AC3E}">
        <p14:creationId xmlns:p14="http://schemas.microsoft.com/office/powerpoint/2010/main" val="3969743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04664"/>
            <a:ext cx="8229600" cy="6192688"/>
          </a:xfrm>
        </p:spPr>
        <p:txBody>
          <a:bodyPr>
            <a:normAutofit/>
          </a:bodyPr>
          <a:lstStyle/>
          <a:p>
            <a:pPr algn="l"/>
            <a:r>
              <a:rPr lang="pl-PL" sz="2400" dirty="0"/>
              <a:t>6. Szkoła zapewnia uczniom opiekę pedagogiczną oraz pełne bezpieczeństwo w czasie organizowanych przez nauczycieli zajęć na terenie Szkoły oraz poza jej terenem w trakcie wycieczek:</a:t>
            </a:r>
            <a:br>
              <a:rPr lang="pl-PL" sz="2400" dirty="0"/>
            </a:br>
            <a:r>
              <a:rPr lang="pl-PL" sz="2400" dirty="0" smtClean="0"/>
              <a:t>1)podczas </a:t>
            </a:r>
            <a:r>
              <a:rPr lang="pl-PL" sz="2400" dirty="0"/>
              <a:t>zajęć obowiązkowych, nadobowiązkowych i pozalekcyjnych za bezpieczeństwo uczniów odpowiada nauczyciel prowadzący zajęcia. Zobowiązany jest on również do niezwłocznego poinformowania Dyrektora Szkoły o każdym wypadku, mającym miejsce podczas zajęć; </a:t>
            </a:r>
            <a:br>
              <a:rPr lang="pl-PL" sz="2400" dirty="0"/>
            </a:br>
            <a:r>
              <a:rPr lang="pl-PL" sz="2400" dirty="0" smtClean="0"/>
              <a:t>2)podczas </a:t>
            </a:r>
            <a:r>
              <a:rPr lang="pl-PL" sz="2400" dirty="0"/>
              <a:t>przerwy dyżur na korytarzach pełnią wyznaczeni nauczycieli zgodnie </a:t>
            </a:r>
            <a:r>
              <a:rPr lang="pl-PL" sz="2400" dirty="0" smtClean="0"/>
              <a:t>z </a:t>
            </a:r>
            <a:r>
              <a:rPr lang="pl-PL" sz="2400" dirty="0"/>
              <a:t>harmonogramem dyżurów;</a:t>
            </a:r>
            <a:br>
              <a:rPr lang="pl-PL" sz="2400" dirty="0"/>
            </a:br>
            <a:r>
              <a:rPr lang="pl-PL" sz="2400" dirty="0" smtClean="0"/>
              <a:t>3)podczas </a:t>
            </a:r>
            <a:r>
              <a:rPr lang="pl-PL" sz="2400" dirty="0"/>
              <a:t>zajęć poza terenem Szkoły pełną odpowiedzialność za zdrowie i bezpieczeństwo uczniów ponosi nauczyciel prowadzący zajęcia, a podczas wycieczek szkolnych - kierownik wycieczki wraz z opiekunami.</a:t>
            </a:r>
            <a:br>
              <a:rPr lang="pl-PL" sz="2400" dirty="0"/>
            </a:br>
            <a:endParaRPr lang="pl-PL" sz="2400" dirty="0"/>
          </a:p>
        </p:txBody>
      </p:sp>
    </p:spTree>
    <p:extLst>
      <p:ext uri="{BB962C8B-B14F-4D97-AF65-F5344CB8AC3E}">
        <p14:creationId xmlns:p14="http://schemas.microsoft.com/office/powerpoint/2010/main" val="148887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178698"/>
          </a:xfrm>
        </p:spPr>
        <p:txBody>
          <a:bodyPr>
            <a:noAutofit/>
          </a:bodyPr>
          <a:lstStyle/>
          <a:p>
            <a:pPr algn="l"/>
            <a:r>
              <a:rPr lang="pl-PL" sz="2400" dirty="0"/>
              <a:t>7. Każda planowana impreza szkolna musi być zgłoszona do Dyrektora Szkoły. Wycieczki szkolne (imprezy) oraz dyskoteki organizowane są zgodnie z zasadami zawartymi w regulaminach organizacyjnych tych imprez, zatwierdzonych przez Dyrektora Szkoły.</a:t>
            </a:r>
            <a:br>
              <a:rPr lang="pl-PL" sz="2400" dirty="0"/>
            </a:br>
            <a:r>
              <a:rPr lang="pl-PL" sz="2400" dirty="0"/>
              <a:t>8. W miejscach o zwiększonym ryzyku wypadku – sala gimnastyczna, pracownie: informatyki, fizyki, chemii, warsztaty szkolne i inne, opiekun pracowni lub inny pracownik odpowiedzialny za prowadzenie zajęć, opracowuje regulamin pracowni (stanowiska pracy) i na początku roku zapoznaje z nim uczniów.</a:t>
            </a:r>
            <a:br>
              <a:rPr lang="pl-PL" sz="2400" dirty="0"/>
            </a:br>
            <a:r>
              <a:rPr lang="pl-PL" sz="2400" dirty="0"/>
              <a:t>9. W celu zapewnienia bezpieczeństwa i porządku podczas zajęć na obiektach sportowych wszystkie drzwi zewnętrzne hali sportowej oraz szatnie powinny być zamknięte. Nauczyciel wychowania fizycznego osobiście przyprowadza uczniów z części dydaktycznych Szkoły i odprowadza ich po zajęciach. Uczniom nie wolno indywidualnie udawać się na obiekty sportowe.</a:t>
            </a:r>
            <a:br>
              <a:rPr lang="pl-PL" sz="2400" dirty="0"/>
            </a:br>
            <a:endParaRPr lang="pl-PL" sz="2400" dirty="0"/>
          </a:p>
        </p:txBody>
      </p:sp>
    </p:spTree>
    <p:extLst>
      <p:ext uri="{BB962C8B-B14F-4D97-AF65-F5344CB8AC3E}">
        <p14:creationId xmlns:p14="http://schemas.microsoft.com/office/powerpoint/2010/main" val="2905954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rmAutofit/>
          </a:bodyPr>
          <a:lstStyle/>
          <a:p>
            <a:pPr algn="l"/>
            <a:r>
              <a:rPr lang="pl-PL" sz="2400" dirty="0"/>
              <a:t>10. Budynek szkoły jest monitorowany całodobowo (na zewnątrz i wewnątrz).</a:t>
            </a:r>
            <a:br>
              <a:rPr lang="pl-PL" sz="2400" dirty="0"/>
            </a:br>
            <a:r>
              <a:rPr lang="pl-PL" sz="2400" dirty="0"/>
              <a:t>11. Szkoła na stałe współpracuje z policją.</a:t>
            </a:r>
            <a:br>
              <a:rPr lang="pl-PL" sz="2400" dirty="0"/>
            </a:br>
            <a:r>
              <a:rPr lang="pl-PL" sz="2400" dirty="0"/>
              <a:t>12. Uczniowie powinni przestrzegać godzin wyjścia/wejścia do Szkoły.</a:t>
            </a:r>
            <a:br>
              <a:rPr lang="pl-PL" sz="2400" dirty="0"/>
            </a:br>
            <a:r>
              <a:rPr lang="pl-PL" sz="2400" dirty="0"/>
              <a:t>13. Ucznia może zwolnić z danej lekcji Dyrektor Szkoły, wychowawca klasy lub nauczyciel danych zajęć edukacyjnych (pod warunkiem, że jest to ostatnia lekcja w danym dniu) na pisemny wniosek rodziców. W przypadku złego samopoczucia, zwolnienie następuje po zapewnieniu mu opieki osoby dorosłej.</a:t>
            </a:r>
            <a:br>
              <a:rPr lang="pl-PL" sz="2400" dirty="0"/>
            </a:br>
            <a:r>
              <a:rPr lang="pl-PL" sz="2400" dirty="0"/>
              <a:t>14. W przypadku nieobecności nauczyciela, można odwołać pierwsze lekcje, a zwolnić uczniów z ostatnich.</a:t>
            </a:r>
            <a:br>
              <a:rPr lang="pl-PL" sz="2400" dirty="0"/>
            </a:br>
            <a:r>
              <a:rPr lang="pl-PL" sz="2400" dirty="0"/>
              <a:t>15. Opuszczanie miejsca pracy przez nauczyciela (wyjście w trakcie zajęć) jest możliwe pod warunkiem, że Dyrektor wyrazi na to zgodę, a opiekę nad klasą przejmuje inny pracownik Szkoły.</a:t>
            </a:r>
            <a:br>
              <a:rPr lang="pl-PL" sz="2400" dirty="0"/>
            </a:br>
            <a:endParaRPr lang="pl-PL" sz="2400" dirty="0"/>
          </a:p>
        </p:txBody>
      </p:sp>
    </p:spTree>
    <p:extLst>
      <p:ext uri="{BB962C8B-B14F-4D97-AF65-F5344CB8AC3E}">
        <p14:creationId xmlns:p14="http://schemas.microsoft.com/office/powerpoint/2010/main" val="2223556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18658"/>
          </a:xfrm>
        </p:spPr>
        <p:txBody>
          <a:bodyPr>
            <a:normAutofit/>
          </a:bodyPr>
          <a:lstStyle/>
          <a:p>
            <a:pPr algn="l"/>
            <a:r>
              <a:rPr lang="pl-PL" sz="2400" dirty="0"/>
              <a:t>16. W razie zaistnienia wypadku uczniowskiego, nauczyciel, który jest jego świadkiem, zawiadamia pielęgniarkę szkolną, szkolnego inspektora bhp/społecznego inspektora pracy oraz Dyrektora Szkoły.</a:t>
            </a:r>
            <a:br>
              <a:rPr lang="pl-PL" sz="2400" dirty="0"/>
            </a:br>
            <a:r>
              <a:rPr lang="pl-PL" sz="2400" dirty="0"/>
              <a:t>17. Dyrektor Szkoły powiadamia o wypadku zaistniałym na terenie Szkoły pogotowie ratunkowe  (w razie potrzeby), rodziców oraz organ prowadzący.</a:t>
            </a:r>
            <a:br>
              <a:rPr lang="pl-PL" sz="2400" dirty="0"/>
            </a:br>
            <a:r>
              <a:rPr lang="pl-PL" sz="2400" dirty="0"/>
              <a:t>18. O wypadku śmiertelnym, ciężkim lub zbiorowym powiadamiany jest prokurator </a:t>
            </a:r>
            <a:br>
              <a:rPr lang="pl-PL" sz="2400" dirty="0"/>
            </a:br>
            <a:r>
              <a:rPr lang="pl-PL" sz="2400" dirty="0"/>
              <a:t>i kurator oświaty, a o wypadku w wyniku zatrucia – państwowy inspektor sanitarny.</a:t>
            </a:r>
            <a:br>
              <a:rPr lang="pl-PL" sz="2400" dirty="0"/>
            </a:br>
            <a:r>
              <a:rPr lang="pl-PL" sz="2400" dirty="0"/>
              <a:t/>
            </a:r>
            <a:br>
              <a:rPr lang="pl-PL" sz="2400" dirty="0"/>
            </a:br>
            <a:endParaRPr lang="pl-PL" sz="2400" dirty="0"/>
          </a:p>
        </p:txBody>
      </p:sp>
    </p:spTree>
    <p:extLst>
      <p:ext uri="{BB962C8B-B14F-4D97-AF65-F5344CB8AC3E}">
        <p14:creationId xmlns:p14="http://schemas.microsoft.com/office/powerpoint/2010/main" val="3178251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50706"/>
          </a:xfrm>
        </p:spPr>
        <p:txBody>
          <a:bodyPr>
            <a:normAutofit/>
          </a:bodyPr>
          <a:lstStyle/>
          <a:p>
            <a:pPr algn="l"/>
            <a:r>
              <a:rPr lang="pl-PL" sz="2400" b="1" dirty="0"/>
              <a:t>Rozdział 2</a:t>
            </a:r>
            <a:br>
              <a:rPr lang="pl-PL" sz="2400" b="1" dirty="0"/>
            </a:br>
            <a:r>
              <a:rPr lang="pl-PL" sz="2400" b="1" dirty="0"/>
              <a:t>Procedury postępowania w przypadku zagrożenia</a:t>
            </a:r>
            <a:br>
              <a:rPr lang="pl-PL" sz="2400" b="1" dirty="0"/>
            </a:br>
            <a:r>
              <a:rPr lang="pl-PL" sz="2400" b="1" dirty="0"/>
              <a:t/>
            </a:r>
            <a:br>
              <a:rPr lang="pl-PL" sz="2400" b="1" dirty="0"/>
            </a:br>
            <a:r>
              <a:rPr lang="pl-PL" sz="2400" dirty="0"/>
              <a:t>§143. 1. W przypadku uzyskania informacji, że uczeń który, nie ukończył 18 lat, używa alkoholu lub innych środków w celu wprowadzenia się w stan odurzenia, uprawia nierząd, bądź przejawia inne zachowania świadczące o demoralizacji, nauczyciel powinien podjąć następujące kroki:</a:t>
            </a:r>
            <a:br>
              <a:rPr lang="pl-PL" sz="2400" dirty="0"/>
            </a:br>
            <a:r>
              <a:rPr lang="pl-PL" sz="2400" dirty="0" smtClean="0"/>
              <a:t>1)przekazać </a:t>
            </a:r>
            <a:r>
              <a:rPr lang="pl-PL" sz="2400" dirty="0"/>
              <a:t>uzyskaną informację wychowawcy klasy;</a:t>
            </a:r>
            <a:br>
              <a:rPr lang="pl-PL" sz="2400" dirty="0"/>
            </a:br>
            <a:r>
              <a:rPr lang="pl-PL" sz="2400" dirty="0" smtClean="0"/>
              <a:t>2)wychowawca </a:t>
            </a:r>
            <a:r>
              <a:rPr lang="pl-PL" sz="2400" dirty="0"/>
              <a:t>informuje o fakcie pedagoga/psychologa szkolnego i Dyrektora Szkoły;</a:t>
            </a:r>
            <a:br>
              <a:rPr lang="pl-PL" sz="2400" dirty="0"/>
            </a:br>
            <a:r>
              <a:rPr lang="pl-PL" sz="2400" dirty="0" smtClean="0"/>
              <a:t>3)wychowawca </a:t>
            </a:r>
            <a:r>
              <a:rPr lang="pl-PL" sz="2400" dirty="0"/>
              <a:t>wzywa do Szkoły rodziców (prawnych opiekunów) ucznia i przekazuje im uzyskaną informację. Przeprowadza rozmowę z rodzicami oraz z uczniem, w ich obecności.</a:t>
            </a:r>
          </a:p>
        </p:txBody>
      </p:sp>
    </p:spTree>
    <p:extLst>
      <p:ext uri="{BB962C8B-B14F-4D97-AF65-F5344CB8AC3E}">
        <p14:creationId xmlns:p14="http://schemas.microsoft.com/office/powerpoint/2010/main" val="742949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Autofit/>
          </a:bodyPr>
          <a:lstStyle/>
          <a:p>
            <a:pPr algn="l"/>
            <a:r>
              <a:rPr lang="pl-PL" sz="2400" dirty="0"/>
              <a:t>2. W przypadku potwierdzenia informacji, zobowiązuje ucznia do zaniechania negatywnego postępowania, rodziców zaś bezwzględnie do szczególnego nadzoru nad dzieckiem. W toku interwencji profilaktycznej może zaproponować rodzicom skierowanie dziecka do specjalistycznej placówki i udział dziecka w programie terapeutycznym.</a:t>
            </a:r>
            <a:br>
              <a:rPr lang="pl-PL" sz="2400" dirty="0"/>
            </a:br>
            <a:r>
              <a:rPr lang="pl-PL" sz="2400" dirty="0"/>
              <a:t>3. Jeżeli rodzice odmawiają współpracy lub nie stawiają się do Szkoły, a nadal </a:t>
            </a:r>
            <a:br>
              <a:rPr lang="pl-PL" sz="2400" dirty="0"/>
            </a:br>
            <a:r>
              <a:rPr lang="pl-PL" sz="2400" dirty="0"/>
              <a:t>z wiarygodnych źródeł napływają informacje o przejawach demoralizacji ich dziecka, Dyrektor Szkoły pisemnie powiadamia o zaistniałej sytuacji sąd rodzinny lub policję (specjalistę ds. nieletnich).</a:t>
            </a:r>
            <a:br>
              <a:rPr lang="pl-PL" sz="2400" dirty="0"/>
            </a:br>
            <a:r>
              <a:rPr lang="pl-PL" sz="2400" dirty="0"/>
              <a:t>4. W przypadku, gdy Szkoła wykorzystała wszystkie dostępne jej środki oddziaływań wychowawczych, (rozmowa z rodzicami, ostrzeżenie ucznia, spotkania z pedagogiem, psychologiem, itp.), a ich zastosowanie nie przynosi oczekiwanych rezultatów, Dyrektor Szkoły powiadamia sąd rodzinny lub policję. Dalszy tok postępowania leży w kompetencji tych instytucji. </a:t>
            </a:r>
            <a:br>
              <a:rPr lang="pl-PL" sz="2400" dirty="0"/>
            </a:br>
            <a:endParaRPr lang="pl-PL" sz="2400" dirty="0"/>
          </a:p>
        </p:txBody>
      </p:sp>
    </p:spTree>
    <p:extLst>
      <p:ext uri="{BB962C8B-B14F-4D97-AF65-F5344CB8AC3E}">
        <p14:creationId xmlns:p14="http://schemas.microsoft.com/office/powerpoint/2010/main" val="2157560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rmAutofit/>
          </a:bodyPr>
          <a:lstStyle/>
          <a:p>
            <a:r>
              <a:rPr lang="pl-PL" sz="2400" dirty="0"/>
              <a:t>5. W przypadku uzyskania informacji o popełnieniu przez ucznia, który ukończył 17 lat, przestępstwa ściganego z urzędu lub jego udziału w działalności grup przestępczych, zgodnie z art. 304 § 2 kodeksu postępowania karnego, Dyrektor Szkoły jako przedstawiciel instytucji jest obowiązany niezwłocznie zawiadomić o tym prokuratora lub policję.</a:t>
            </a:r>
            <a:br>
              <a:rPr lang="pl-PL" sz="2400" dirty="0"/>
            </a:br>
            <a:r>
              <a:rPr lang="pl-PL" sz="2400" dirty="0"/>
              <a:t>6. W przypadku, gdy nauczyciel podejrzewa, że na terenie Szkoły znajduje się uczeń będący pod wpływem alkoholu lub narkotyków powinien podjąć następujące kroki:</a:t>
            </a:r>
            <a:br>
              <a:rPr lang="pl-PL" sz="2400" dirty="0"/>
            </a:br>
            <a:r>
              <a:rPr lang="pl-PL" sz="2400" dirty="0"/>
              <a:t>1)	powiadamia o swoich przypuszczeniach wychowawcę klasy;</a:t>
            </a:r>
            <a:br>
              <a:rPr lang="pl-PL" sz="2400" dirty="0"/>
            </a:br>
            <a:r>
              <a:rPr lang="pl-PL" sz="2400" dirty="0"/>
              <a:t>2)	odizolowuje ucznia od reszty klasy, ale ze względów bezpieczeństwa nie pozostawia go samego; stwarza warunki, w których nie będzie zagrożone jego życie ani zdrowie;</a:t>
            </a:r>
            <a:br>
              <a:rPr lang="pl-PL" sz="2400" dirty="0"/>
            </a:br>
            <a:r>
              <a:rPr lang="pl-PL" sz="2400" dirty="0"/>
              <a:t>3)	wzywa lekarza w celu stwierdzenia stanu trzeźwości lub odurzenia, ewentualnie udzielenia pomocy medycznej;</a:t>
            </a:r>
            <a:br>
              <a:rPr lang="pl-PL" sz="2400" dirty="0"/>
            </a:br>
            <a:endParaRPr lang="pl-PL" sz="2400" dirty="0"/>
          </a:p>
        </p:txBody>
      </p:sp>
    </p:spTree>
    <p:extLst>
      <p:ext uri="{BB962C8B-B14F-4D97-AF65-F5344CB8AC3E}">
        <p14:creationId xmlns:p14="http://schemas.microsoft.com/office/powerpoint/2010/main" val="2072776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04664"/>
            <a:ext cx="8229600" cy="5688632"/>
          </a:xfrm>
        </p:spPr>
        <p:txBody>
          <a:bodyPr>
            <a:noAutofit/>
          </a:bodyPr>
          <a:lstStyle/>
          <a:p>
            <a:r>
              <a:rPr lang="pl-PL" sz="6000" dirty="0" smtClean="0"/>
              <a:t>Podstawy prawne dotyczące bezpieczeństwa dzieci       i młodzieży w szkole </a:t>
            </a:r>
            <a:endParaRPr lang="pl-PL" sz="6000" dirty="0"/>
          </a:p>
        </p:txBody>
      </p:sp>
    </p:spTree>
    <p:extLst>
      <p:ext uri="{BB962C8B-B14F-4D97-AF65-F5344CB8AC3E}">
        <p14:creationId xmlns:p14="http://schemas.microsoft.com/office/powerpoint/2010/main" val="3509878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6480720"/>
          </a:xfrm>
        </p:spPr>
        <p:txBody>
          <a:bodyPr>
            <a:normAutofit fontScale="90000"/>
          </a:bodyPr>
          <a:lstStyle/>
          <a:p>
            <a:pPr algn="l"/>
            <a:r>
              <a:rPr lang="pl-PL" sz="2400" dirty="0" smtClean="0"/>
              <a:t>4)zawiadamia </a:t>
            </a:r>
            <a:r>
              <a:rPr lang="pl-PL" sz="2400" dirty="0"/>
              <a:t>o tym fakcie Dyrektora Szkoły oraz rodziców/opiekunów, których zobowiązuje do niezwłocznego odebrania ucznia ze Szkoły. Gdy rodzice/opiekunowie odmówią odebrania dziecka, o pozostaniu ucznia w Szkole, czy przewiezieniu do placówki służby zdrowia, albo przekazaniu go do dyspozycji funkcjonariuszom policji - decyduje lekarz, po ustaleniu aktualnego stanu zdrowia ucznia i w porozumieniu z Dyrektorem Szkoły/placówki;</a:t>
            </a:r>
            <a:br>
              <a:rPr lang="pl-PL" sz="2400" dirty="0"/>
            </a:br>
            <a:r>
              <a:rPr lang="pl-PL" sz="2400" dirty="0" smtClean="0"/>
              <a:t>5)Dyrektor </a:t>
            </a:r>
            <a:r>
              <a:rPr lang="pl-PL" sz="2400" dirty="0"/>
              <a:t>Szkoły zawiadamia najbliższą jednostkę policji, gdy rodzice ucznia będącego pod wpływem alkoholu - odmawiają przyjścia do szkoły, a jest on agresywny, bądź swoim zachowaniem daje powód do zgorszenia albo zagraża życiu lub zdrowiu innych osób. </a:t>
            </a:r>
            <a:br>
              <a:rPr lang="pl-PL" sz="2400" dirty="0"/>
            </a:br>
            <a:r>
              <a:rPr lang="pl-PL" sz="2400" dirty="0"/>
              <a:t>7. W przypadku stwierdzenia stanu nietrzeźwości, policja ma możliwość przewiezienia ucznia do izby wytrzeźwień, albo do policyjnych pomieszczeń dla osób zatrzymanych - na czas niezbędny do wytrzeźwienia (maksymalnie do 24 godzin). O fakcie umieszczenia zawiadamia się rodziców/opiekunów oraz sąd rodzinny, jeśli uczeń nie ukończył 18 lat.</a:t>
            </a:r>
            <a:br>
              <a:rPr lang="pl-PL" sz="2400" dirty="0"/>
            </a:br>
            <a:endParaRPr lang="pl-PL" sz="2400" dirty="0"/>
          </a:p>
        </p:txBody>
      </p:sp>
    </p:spTree>
    <p:extLst>
      <p:ext uri="{BB962C8B-B14F-4D97-AF65-F5344CB8AC3E}">
        <p14:creationId xmlns:p14="http://schemas.microsoft.com/office/powerpoint/2010/main" val="880669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fontScale="90000"/>
          </a:bodyPr>
          <a:lstStyle/>
          <a:p>
            <a:pPr algn="l"/>
            <a:r>
              <a:rPr lang="pl-PL" sz="2400" dirty="0"/>
              <a:t>8. Jeżeli powtarzają się przypadki, w których uczeń (przed ukończeniem 18 lat znajduje się pod wpływem alkoholu lub narkotyków na terenie Szkoły, to Dyrektor Szkoły ma obowiązek powiadomienia o tym policji (specjalisty ds. nieletnich) lub sądu rodzinnego.</a:t>
            </a:r>
            <a:br>
              <a:rPr lang="pl-PL" sz="2400" dirty="0"/>
            </a:br>
            <a:r>
              <a:rPr lang="pl-PL" sz="2400" dirty="0"/>
              <a:t>9. W przypadku, gdy nauczyciel znajduje na terenie Szkoły substancję przypominającą wyglądem narkotyk powinien podjąć następujące kroki:</a:t>
            </a:r>
            <a:br>
              <a:rPr lang="pl-PL" sz="2400" dirty="0"/>
            </a:br>
            <a:r>
              <a:rPr lang="pl-PL" sz="2400" dirty="0" smtClean="0"/>
              <a:t>1)nauczyciel </a:t>
            </a:r>
            <a:r>
              <a:rPr lang="pl-PL" sz="2400" dirty="0"/>
              <a:t>zachowując środki ostrożności zabezpiecza substancję przed dostępem do niej osób niepowołanych oraz ewentualnym jej zniszczeniem do czasu przyjazdu policji, próbuje (o ile to jest możliwe w zakresie działań pedagogicznych) ustalić, do kogo znaleziona substancja należy;</a:t>
            </a:r>
            <a:br>
              <a:rPr lang="pl-PL" sz="2400" dirty="0"/>
            </a:br>
            <a:r>
              <a:rPr lang="pl-PL" sz="2400" dirty="0" smtClean="0"/>
              <a:t>2)powiadamia </a:t>
            </a:r>
            <a:r>
              <a:rPr lang="pl-PL" sz="2400" dirty="0"/>
              <a:t>o zaistniałym zdarzeniu Dyrektora Szkoły wzywa policję;</a:t>
            </a:r>
            <a:br>
              <a:rPr lang="pl-PL" sz="2400" dirty="0"/>
            </a:br>
            <a:r>
              <a:rPr lang="pl-PL" sz="2400" dirty="0" smtClean="0"/>
              <a:t>3)po </a:t>
            </a:r>
            <a:r>
              <a:rPr lang="pl-PL" sz="2400" dirty="0"/>
              <a:t>przyjeździe policji niezwłocznie przekazuje zabezpieczoną substancję i przekazuje informacje dotyczące szczegółów zdarzenia.</a:t>
            </a:r>
            <a:br>
              <a:rPr lang="pl-PL" sz="2400" dirty="0"/>
            </a:br>
            <a:endParaRPr lang="pl-PL" sz="2400" dirty="0"/>
          </a:p>
        </p:txBody>
      </p:sp>
    </p:spTree>
    <p:extLst>
      <p:ext uri="{BB962C8B-B14F-4D97-AF65-F5344CB8AC3E}">
        <p14:creationId xmlns:p14="http://schemas.microsoft.com/office/powerpoint/2010/main" val="3110575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r>
              <a:rPr lang="pl-PL" sz="2400" dirty="0"/>
              <a:t>10. W przypadku, gdy nauczyciel podejrzewa, że uczeń posiada przy sobie substancję przypominającą narkotyk, powinien podjąć następujące kroki:</a:t>
            </a:r>
            <a:br>
              <a:rPr lang="pl-PL" sz="2400" dirty="0"/>
            </a:br>
            <a:r>
              <a:rPr lang="pl-PL" sz="2400" dirty="0" smtClean="0"/>
              <a:t>1)nauczyciel </a:t>
            </a:r>
            <a:r>
              <a:rPr lang="pl-PL" sz="2400" dirty="0"/>
              <a:t>w obecności innej osoby (wychowawca, pedagog, Dyrektor, itp.) ma prawo żądać, aby uczeń przekazał mu tę substancję, pokazał zawartość torby szkolnej oraz kieszeni (we własnej odzieży), ew. innych przedmiotów budzących podejrzenie co do ich związku z poszukiwaną substancją. Nauczyciel nie ma prawa samodzielnie wykonać czynności przeszukania odzieży ani teczki ucznia - jest to czynność zastrzeżona wyłącznie dla policji;</a:t>
            </a:r>
            <a:br>
              <a:rPr lang="pl-PL" sz="2400" dirty="0"/>
            </a:br>
            <a:r>
              <a:rPr lang="pl-PL" sz="2400" dirty="0" smtClean="0"/>
              <a:t>2)o </a:t>
            </a:r>
            <a:r>
              <a:rPr lang="pl-PL" sz="2400" dirty="0"/>
              <a:t>swoich spostrzeżeniach powiadamia Dyrektora Szkoły oraz rodziców/opiekunów ucznia</a:t>
            </a:r>
            <a:br>
              <a:rPr lang="pl-PL" sz="2400" dirty="0"/>
            </a:br>
            <a:r>
              <a:rPr lang="pl-PL" sz="2400" dirty="0"/>
              <a:t>i wzywa ich do natychmiastowego stawiennictwa;</a:t>
            </a:r>
            <a:br>
              <a:rPr lang="pl-PL" sz="2400" dirty="0"/>
            </a:br>
            <a:endParaRPr lang="pl-PL" sz="2400" dirty="0"/>
          </a:p>
        </p:txBody>
      </p:sp>
    </p:spTree>
    <p:extLst>
      <p:ext uri="{BB962C8B-B14F-4D97-AF65-F5344CB8AC3E}">
        <p14:creationId xmlns:p14="http://schemas.microsoft.com/office/powerpoint/2010/main" val="3034423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8229600" cy="5832648"/>
          </a:xfrm>
        </p:spPr>
        <p:txBody>
          <a:bodyPr>
            <a:normAutofit fontScale="90000"/>
          </a:bodyPr>
          <a:lstStyle/>
          <a:p>
            <a:pPr algn="l"/>
            <a:r>
              <a:rPr lang="pl-PL" sz="2400" dirty="0" smtClean="0"/>
              <a:t>3)w </a:t>
            </a:r>
            <a:r>
              <a:rPr lang="pl-PL" sz="2400" dirty="0"/>
              <a:t>przypadku gdy uczeń, mimo wezwania, odmawia przekazania nauczycielowi substancji </a:t>
            </a:r>
            <a:br>
              <a:rPr lang="pl-PL" sz="2400" dirty="0"/>
            </a:br>
            <a:r>
              <a:rPr lang="pl-PL" sz="2400" dirty="0"/>
              <a:t>i pokazania zawartości teczki, Dyrektor Szkoły wzywa policję, która przeszukuje odzież </a:t>
            </a:r>
            <a:br>
              <a:rPr lang="pl-PL" sz="2400" dirty="0"/>
            </a:br>
            <a:r>
              <a:rPr lang="pl-PL" sz="2400" dirty="0"/>
              <a:t>i przedmioty należące do ucznia oraz zabezpiecza znalezioną substancję i zabiera ją do ekspertyzy;</a:t>
            </a:r>
            <a:br>
              <a:rPr lang="pl-PL" sz="2400" dirty="0"/>
            </a:br>
            <a:r>
              <a:rPr lang="pl-PL" sz="2400" dirty="0" smtClean="0"/>
              <a:t>4)jeżeli </a:t>
            </a:r>
            <a:r>
              <a:rPr lang="pl-PL" sz="2400" dirty="0"/>
              <a:t>uczeń wyda substancję dobrowolnie, nauczyciel, po odpowiednim zabezpieczeniu, zobowiązany jest bezzwłocznie przekazać ją do jednostki policji. Wcześniej próbuje ustalić, w jaki sposób i od kogo, uczeń nabył substancję. Całe zdarzenie nauczyciel dokumentuje, sporządzając możliwie dokładną notatkę z ustaleń wraz ze swoimi spostrzeżeniami.</a:t>
            </a:r>
            <a:br>
              <a:rPr lang="pl-PL" sz="2400" dirty="0"/>
            </a:br>
            <a:r>
              <a:rPr lang="pl-PL" sz="2400" dirty="0"/>
              <a:t>11. W Zespole obowiązują procedury szkolne opisujące zachowania i metody postępowania pracowników pedagogicznych i niepedagogicznych szkoły jako instytucji </a:t>
            </a:r>
            <a:br>
              <a:rPr lang="pl-PL" sz="2400" dirty="0"/>
            </a:br>
            <a:r>
              <a:rPr lang="pl-PL" sz="2400" dirty="0"/>
              <a:t>w sytuacjach innych niż wymienione w §143. Każdy pracownik jest zobowiązany je znać </a:t>
            </a:r>
            <a:br>
              <a:rPr lang="pl-PL" sz="2400" dirty="0"/>
            </a:br>
            <a:r>
              <a:rPr lang="pl-PL" sz="2400" dirty="0"/>
              <a:t>i przestrzegać.</a:t>
            </a:r>
            <a:br>
              <a:rPr lang="pl-PL" sz="2400" dirty="0"/>
            </a:br>
            <a:r>
              <a:rPr lang="pl-PL" sz="2400" dirty="0"/>
              <a:t/>
            </a:r>
            <a:br>
              <a:rPr lang="pl-PL" sz="2400" dirty="0"/>
            </a:br>
            <a:endParaRPr lang="pl-PL" sz="2400" dirty="0"/>
          </a:p>
        </p:txBody>
      </p:sp>
    </p:spTree>
    <p:extLst>
      <p:ext uri="{BB962C8B-B14F-4D97-AF65-F5344CB8AC3E}">
        <p14:creationId xmlns:p14="http://schemas.microsoft.com/office/powerpoint/2010/main" val="2049894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Autofit/>
          </a:bodyPr>
          <a:lstStyle/>
          <a:p>
            <a:pPr algn="l"/>
            <a:r>
              <a:rPr lang="pl-PL" sz="2400" dirty="0" smtClean="0"/>
              <a:t/>
            </a:r>
            <a:br>
              <a:rPr lang="pl-PL" sz="2400" dirty="0" smtClean="0"/>
            </a:br>
            <a:r>
              <a:rPr lang="pl-PL" sz="2400" dirty="0"/>
              <a:t/>
            </a:r>
            <a:br>
              <a:rPr lang="pl-PL" sz="2400" dirty="0"/>
            </a:br>
            <a:r>
              <a:rPr lang="pl-PL" sz="2400" b="1" dirty="0" smtClean="0"/>
              <a:t>Rozdział </a:t>
            </a:r>
            <a:r>
              <a:rPr lang="pl-PL" sz="2400" b="1" dirty="0"/>
              <a:t>3</a:t>
            </a:r>
            <a:br>
              <a:rPr lang="pl-PL" sz="2400" b="1" dirty="0"/>
            </a:br>
            <a:r>
              <a:rPr lang="pl-PL" sz="2400" b="1" dirty="0"/>
              <a:t>Podstawowe zasady przestrzegania bezpieczeństwa uczniów</a:t>
            </a:r>
            <a:r>
              <a:rPr lang="pl-PL" sz="2400" dirty="0"/>
              <a:t/>
            </a:r>
            <a:br>
              <a:rPr lang="pl-PL" sz="2400" dirty="0"/>
            </a:br>
            <a:r>
              <a:rPr lang="pl-PL" sz="2400" dirty="0" smtClean="0"/>
              <a:t>§</a:t>
            </a:r>
            <a:r>
              <a:rPr lang="pl-PL" sz="2400" dirty="0"/>
              <a:t>144. 1. Dyrektor Szkoły, nauczyciele i pracownicy Szkoły są odpowiedzialni za bezpieczeństwo i zdrowie uczniów w czasie ich pobytu w Szkole oraz zajęć poza Szkołą, organizowanych przez nią.</a:t>
            </a:r>
            <a:br>
              <a:rPr lang="pl-PL" sz="2400" dirty="0"/>
            </a:br>
            <a:r>
              <a:rPr lang="pl-PL" sz="2400" dirty="0"/>
              <a:t>2. Sprawowanie opieki nad uczniami przebywającymi w Szkole oraz podczas zajęć obowiązkowych i nadobowiązkowych realizowane jest poprzez:</a:t>
            </a:r>
            <a:br>
              <a:rPr lang="pl-PL" sz="2400" dirty="0"/>
            </a:br>
            <a:r>
              <a:rPr lang="pl-PL" sz="2400" dirty="0" smtClean="0"/>
              <a:t>1)systematyczne </a:t>
            </a:r>
            <a:r>
              <a:rPr lang="pl-PL" sz="2400" dirty="0"/>
              <a:t>kontrolowanie obecności uczniów na każdej lekcji i zajęciach dodatkowych, reagowanie na spóźnienia, ucieczki z lekcji;</a:t>
            </a:r>
            <a:br>
              <a:rPr lang="pl-PL" sz="2400" dirty="0"/>
            </a:br>
            <a:r>
              <a:rPr lang="pl-PL" sz="2400" dirty="0" smtClean="0"/>
              <a:t>2)systematyczne </a:t>
            </a:r>
            <a:r>
              <a:rPr lang="pl-PL" sz="2400" dirty="0"/>
              <a:t>sprawdzanie obecności uczniów zobowiązanych do przebywania w świetlicy</a:t>
            </a:r>
            <a:br>
              <a:rPr lang="pl-PL" sz="2400" dirty="0"/>
            </a:br>
            <a:r>
              <a:rPr lang="pl-PL" sz="2400" dirty="0"/>
              <a:t>i egzekwowanie przestrzegania regulaminu świetlicy;</a:t>
            </a:r>
            <a:br>
              <a:rPr lang="pl-PL" sz="2400" dirty="0"/>
            </a:br>
            <a:r>
              <a:rPr lang="pl-PL" sz="2400" dirty="0" smtClean="0"/>
              <a:t>3)uświadomienie </a:t>
            </a:r>
            <a:r>
              <a:rPr lang="pl-PL" sz="2400" dirty="0"/>
              <a:t>uczniom zagrożenia i podawanie sposobów przeciwdziałania im;</a:t>
            </a:r>
            <a:br>
              <a:rPr lang="pl-PL" sz="2400" dirty="0"/>
            </a:br>
            <a:r>
              <a:rPr lang="pl-PL" sz="2400" dirty="0"/>
              <a:t/>
            </a:r>
            <a:br>
              <a:rPr lang="pl-PL" sz="2400" dirty="0"/>
            </a:br>
            <a:endParaRPr lang="pl-PL" sz="2400" dirty="0"/>
          </a:p>
        </p:txBody>
      </p:sp>
    </p:spTree>
    <p:extLst>
      <p:ext uri="{BB962C8B-B14F-4D97-AF65-F5344CB8AC3E}">
        <p14:creationId xmlns:p14="http://schemas.microsoft.com/office/powerpoint/2010/main" val="1898918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r>
              <a:rPr lang="pl-PL" sz="2400" dirty="0" smtClean="0"/>
              <a:t>4)sprawdzanie </a:t>
            </a:r>
            <a:r>
              <a:rPr lang="pl-PL" sz="2400" dirty="0"/>
              <a:t>warunków bezpieczeństwa w miejscach, gdzie prowadzone są zajęcia (dostrzeżone zagrożenie usunąć lub zgłosić Dyrektorowi Szkoły);</a:t>
            </a:r>
            <a:br>
              <a:rPr lang="pl-PL" sz="2400" dirty="0"/>
            </a:br>
            <a:r>
              <a:rPr lang="pl-PL" sz="2400" dirty="0" smtClean="0"/>
              <a:t>5)reagowanie </a:t>
            </a:r>
            <a:r>
              <a:rPr lang="pl-PL" sz="2400" dirty="0"/>
              <a:t>na wszelkie dostrzeżone sytuacje lub zachowania uczniów stanowiące zagrożenie bezpieczeństwa uczniów;</a:t>
            </a:r>
            <a:br>
              <a:rPr lang="pl-PL" sz="2400" dirty="0"/>
            </a:br>
            <a:r>
              <a:rPr lang="pl-PL" sz="2400" dirty="0" smtClean="0"/>
              <a:t>6)zwracanie </a:t>
            </a:r>
            <a:r>
              <a:rPr lang="pl-PL" sz="2400" dirty="0"/>
              <a:t>uwagi na osoby postronne przebywające na terenie Szkoły;</a:t>
            </a:r>
            <a:br>
              <a:rPr lang="pl-PL" sz="2400" dirty="0"/>
            </a:br>
            <a:r>
              <a:rPr lang="pl-PL" sz="2400" dirty="0" smtClean="0"/>
              <a:t>7)niezwłocznie </a:t>
            </a:r>
            <a:r>
              <a:rPr lang="pl-PL" sz="2400" dirty="0"/>
              <a:t>zawiadamianie Dyrektora Szkoły o wszelkich dostrzeżonych zdarzeniach, noszących znamiona przestępstwa lub stanowiących zagrożenie dla zdrowia lub życia uczniów.</a:t>
            </a:r>
            <a:br>
              <a:rPr lang="pl-PL" sz="2400" dirty="0"/>
            </a:br>
            <a:r>
              <a:rPr lang="pl-PL" sz="2400" dirty="0"/>
              <a:t>3. W razie wypadku należy udzielić pierwszej pomocy, zawiadomić i wezwać pielęgniarkę, w razie potrzeby wezwać pogotowie ratunkowe (każdy wypadek należy odnotować w „rejestrze wypadków uczniów”, znajdującym się w sekretariacie Szkoły). </a:t>
            </a:r>
            <a:br>
              <a:rPr lang="pl-PL" sz="2400" dirty="0"/>
            </a:br>
            <a:endParaRPr lang="pl-PL" sz="2400" dirty="0"/>
          </a:p>
        </p:txBody>
      </p:sp>
    </p:spTree>
    <p:extLst>
      <p:ext uri="{BB962C8B-B14F-4D97-AF65-F5344CB8AC3E}">
        <p14:creationId xmlns:p14="http://schemas.microsoft.com/office/powerpoint/2010/main" val="3650864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r>
              <a:rPr lang="pl-PL" sz="2400" dirty="0"/>
              <a:t>4. Jeżeli stan zagrożenia powstanie lub ujawni się w czasie zajęć - niezwłocznie się je przerywa i wyprowadza się z zagrożonych miejsc osoby powierzone opiece Szkoły.</a:t>
            </a:r>
            <a:br>
              <a:rPr lang="pl-PL" sz="2400" dirty="0"/>
            </a:br>
            <a:r>
              <a:rPr lang="pl-PL" sz="2400" dirty="0"/>
              <a:t>5. Pomieszczenia Szkoły, w szczególności pokój nauczycielski, pokój nauczycieli wychowania fizycznego oraz kuchnię, wyposaża się w apteczki zaopatrzone w środki niezbędne do udzielania pierwszej pomocy i instrukcję o zasadach udzielania tej pomocy.</a:t>
            </a:r>
            <a:br>
              <a:rPr lang="pl-PL" sz="2400" dirty="0"/>
            </a:br>
            <a:r>
              <a:rPr lang="pl-PL" sz="2400" dirty="0"/>
              <a:t>6. Nauczyciele, w szczególności prowadzący zajęcia wychowania fizycznego, podlegają przeszkoleniu w zakresie udzielania pierwszej pomocy.</a:t>
            </a:r>
            <a:br>
              <a:rPr lang="pl-PL" sz="2400" dirty="0"/>
            </a:br>
            <a:r>
              <a:rPr lang="pl-PL" sz="2400" dirty="0"/>
              <a:t>7. Udział uczniów w pracach na rzecz Szkoły i środowiska może mieć miejsce po zaopatrzeniu ich w odpowiednie do wykonywanych prac urządzenia, sprzęt i środki ochrony indywidualnej oraz po zapewnieniu właściwego nadzoru i bezpiecznych warunków pracy.</a:t>
            </a:r>
            <a:br>
              <a:rPr lang="pl-PL" sz="2400" dirty="0"/>
            </a:br>
            <a:r>
              <a:rPr lang="pl-PL" sz="2400" dirty="0"/>
              <a:t/>
            </a:r>
            <a:br>
              <a:rPr lang="pl-PL" sz="2400" dirty="0"/>
            </a:br>
            <a:endParaRPr lang="pl-PL" sz="2400" dirty="0"/>
          </a:p>
        </p:txBody>
      </p:sp>
    </p:spTree>
    <p:extLst>
      <p:ext uri="{BB962C8B-B14F-4D97-AF65-F5344CB8AC3E}">
        <p14:creationId xmlns:p14="http://schemas.microsoft.com/office/powerpoint/2010/main" val="3951528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fontScale="90000"/>
          </a:bodyPr>
          <a:lstStyle/>
          <a:p>
            <a:pPr algn="l"/>
            <a:r>
              <a:rPr lang="pl-PL" sz="2400" b="1" dirty="0"/>
              <a:t>Rozdział 4</a:t>
            </a:r>
            <a:br>
              <a:rPr lang="pl-PL" sz="2400" b="1" dirty="0"/>
            </a:br>
            <a:r>
              <a:rPr lang="pl-PL" sz="2400" b="1" dirty="0"/>
              <a:t>Podstawowe zasady bezpieczeństwa na wycieczkach</a:t>
            </a:r>
            <a:br>
              <a:rPr lang="pl-PL" sz="2400" b="1" dirty="0"/>
            </a:br>
            <a:r>
              <a:rPr lang="pl-PL" sz="2400" dirty="0"/>
              <a:t/>
            </a:r>
            <a:br>
              <a:rPr lang="pl-PL" sz="2400" dirty="0"/>
            </a:br>
            <a:r>
              <a:rPr lang="pl-PL" sz="2400" dirty="0"/>
              <a:t>§145. 1. Przy organizacji zajęć, imprez i wycieczek poza terenem Szkoły liczbę opiekunów oraz sposób zorganizowania opieki ustala się, uwzględniając wiek, stopień rozwoju psychofizycznego, stan zdrowia i ewentualną niepełnosprawność osób powierzonych opiece szkoły, a także specyfikę zajęć, imprez i wycieczek oraz warunki, w jakich będą się one odbywać.</a:t>
            </a:r>
            <a:br>
              <a:rPr lang="pl-PL" sz="2400" dirty="0"/>
            </a:br>
            <a:r>
              <a:rPr lang="pl-PL" sz="2400" dirty="0"/>
              <a:t>2. Kryteria, o których mowa w ust. 1, uwzględnia się również przy ustalaniu programu zajęć, imprez i wycieczek.</a:t>
            </a:r>
            <a:br>
              <a:rPr lang="pl-PL" sz="2400" dirty="0"/>
            </a:br>
            <a:r>
              <a:rPr lang="pl-PL" sz="2400" dirty="0"/>
              <a:t>3. Opiekun wycieczki sprawdza stan liczbowy jej uczestników przed wyruszeniem </a:t>
            </a:r>
            <a:br>
              <a:rPr lang="pl-PL" sz="2400" dirty="0"/>
            </a:br>
            <a:r>
              <a:rPr lang="pl-PL" sz="2400" dirty="0"/>
              <a:t>z każdego miejsca pobytu, w czasie zwiedzania, przejazdu oraz po przybyciu do punktu docelowego.</a:t>
            </a:r>
            <a:br>
              <a:rPr lang="pl-PL" sz="2400" dirty="0"/>
            </a:br>
            <a:r>
              <a:rPr lang="pl-PL" sz="2400" dirty="0"/>
              <a:t>4. Niedopuszczalne jest realizowanie wycieczek podczas burzy, śnieżycy i gołoledzi.</a:t>
            </a:r>
            <a:br>
              <a:rPr lang="pl-PL" sz="2400" dirty="0"/>
            </a:br>
            <a:endParaRPr lang="pl-PL" sz="2400" dirty="0"/>
          </a:p>
        </p:txBody>
      </p:sp>
    </p:spTree>
    <p:extLst>
      <p:ext uri="{BB962C8B-B14F-4D97-AF65-F5344CB8AC3E}">
        <p14:creationId xmlns:p14="http://schemas.microsoft.com/office/powerpoint/2010/main" val="2882503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fontScale="90000"/>
          </a:bodyPr>
          <a:lstStyle/>
          <a:p>
            <a:pPr algn="l"/>
            <a:r>
              <a:rPr lang="pl-PL" sz="2400" dirty="0"/>
              <a:t>5. Jeżeli specyfika wycieczki tego wymaga, jej uczestników zaznajamia się z zasadami bezpiecznego przebywania nad wodą.</a:t>
            </a:r>
            <a:br>
              <a:rPr lang="pl-PL" sz="2400" dirty="0"/>
            </a:br>
            <a:r>
              <a:rPr lang="pl-PL" sz="2400" dirty="0"/>
              <a:t>6. Osoby pozostające pod opieką Szkoły mogą pływać oraz kąpać się tylko w obrębie kąpielisk i pływalni w rozumieniu przepisów określających warunki bezpieczeństwa osób przebywających w górach, pływających, kąpiących się i uprawiających sporty wodne.</a:t>
            </a:r>
            <a:br>
              <a:rPr lang="pl-PL" sz="2400" dirty="0"/>
            </a:br>
            <a:r>
              <a:rPr lang="pl-PL" sz="2400" dirty="0"/>
              <a:t>7. Nauka pływania może odbywać się tylko w miejscach specjalnie do tego celu wyznaczonych  i przystosowanych.</a:t>
            </a:r>
            <a:br>
              <a:rPr lang="pl-PL" sz="2400" dirty="0"/>
            </a:br>
            <a:r>
              <a:rPr lang="pl-PL" sz="2400" dirty="0"/>
              <a:t>8. Uczącym się pływać i kąpiącym się zapewnia się stały nadzór ratownika lub ratowników i ustawiczny nadzór opiekuna lub opiekunów ze strony Szkoły lub placówki;</a:t>
            </a:r>
            <a:br>
              <a:rPr lang="pl-PL" sz="2400" dirty="0"/>
            </a:br>
            <a:r>
              <a:rPr lang="pl-PL" sz="2400" dirty="0"/>
              <a:t>9. Kajaki i łodzie, z których korzystają uczestnicy wycieczek, wyposaża się w sprzęt ratunkowy.</a:t>
            </a:r>
            <a:br>
              <a:rPr lang="pl-PL" sz="2400" dirty="0"/>
            </a:br>
            <a:r>
              <a:rPr lang="pl-PL" sz="2400" dirty="0"/>
              <a:t>10. Ze sprzętu pływającego korzystają jedynie osoby przeszkolone w zakresie jego obsługi oraz posługiwania się wyposażeniem ratunkowym.</a:t>
            </a:r>
            <a:br>
              <a:rPr lang="pl-PL" sz="2400" dirty="0"/>
            </a:br>
            <a:endParaRPr lang="pl-PL" sz="2400" dirty="0"/>
          </a:p>
        </p:txBody>
      </p:sp>
    </p:spTree>
    <p:extLst>
      <p:ext uri="{BB962C8B-B14F-4D97-AF65-F5344CB8AC3E}">
        <p14:creationId xmlns:p14="http://schemas.microsoft.com/office/powerpoint/2010/main" val="3269593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20688"/>
            <a:ext cx="8229600" cy="6237312"/>
          </a:xfrm>
        </p:spPr>
        <p:txBody>
          <a:bodyPr>
            <a:noAutofit/>
          </a:bodyPr>
          <a:lstStyle/>
          <a:p>
            <a:pPr algn="l"/>
            <a:r>
              <a:rPr lang="pl-PL" sz="2400" dirty="0"/>
              <a:t>11. Niedopuszczalne jest używanie łodzi i kajaków podczas silnych wiatrów.</a:t>
            </a:r>
            <a:br>
              <a:rPr lang="pl-PL" sz="2400" dirty="0"/>
            </a:br>
            <a:r>
              <a:rPr lang="pl-PL" sz="2400" dirty="0"/>
              <a:t>12. Niedopuszczalne jest urządzanie ślizgawek i lodowisk na rzekach, stawach, jeziorach  i innych zbiornikach wodnych.</a:t>
            </a:r>
            <a:br>
              <a:rPr lang="pl-PL" sz="2400" dirty="0"/>
            </a:br>
            <a:r>
              <a:rPr lang="pl-PL" sz="2400" dirty="0"/>
              <a:t>13. Przed przystąpieniem do strzelania z broni sportowej (jeśli planuje się takie zajęcia) uczniów zaznajamia się z zasadami korzystania ze strzelnicy i bezpiecznego obchodzenia się </a:t>
            </a:r>
            <a:br>
              <a:rPr lang="pl-PL" sz="2400" dirty="0"/>
            </a:br>
            <a:r>
              <a:rPr lang="pl-PL" sz="2400" dirty="0"/>
              <a:t>z bronią.</a:t>
            </a:r>
            <a:br>
              <a:rPr lang="pl-PL" sz="2400" dirty="0"/>
            </a:br>
            <a:r>
              <a:rPr lang="pl-PL" sz="2400" dirty="0"/>
              <a:t>14. Niedopuszczalne jest wydawanie osobom pozostającym pod opieką Szkoły lub placówki sprzętu, którego użycie może stwarzać zagrożenie dla zdrowia lub życia, w tym dysku, kuli, młota, oszczepu, łuku, szpady, sportowej broni strzeleckiej - jeżeli szkoła nie ma możliwości zapewnienia warunków bezpiecznego korzystania z tego sprzętu.</a:t>
            </a:r>
            <a:br>
              <a:rPr lang="pl-PL" sz="2400" dirty="0"/>
            </a:br>
            <a:r>
              <a:rPr lang="pl-PL" sz="2400" dirty="0"/>
              <a:t>15. Osobą odpowiedzialną za bezpieczeństwo uczniów może być tylko nauczyciel Szkoły, a w wyjątkowych wypadkach osoba dorosła przeszkolona i znająca odpowiednie przepisy (kwalifikacje potwierdzone dokumentem).</a:t>
            </a:r>
            <a:br>
              <a:rPr lang="pl-PL" sz="2400" dirty="0"/>
            </a:br>
            <a:r>
              <a:rPr lang="pl-PL" sz="2400" dirty="0"/>
              <a:t/>
            </a:r>
            <a:br>
              <a:rPr lang="pl-PL" sz="2400" dirty="0"/>
            </a:br>
            <a:endParaRPr lang="pl-PL" sz="2400" dirty="0"/>
          </a:p>
        </p:txBody>
      </p:sp>
    </p:spTree>
    <p:extLst>
      <p:ext uri="{BB962C8B-B14F-4D97-AF65-F5344CB8AC3E}">
        <p14:creationId xmlns:p14="http://schemas.microsoft.com/office/powerpoint/2010/main" val="2605136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445624" cy="6192688"/>
          </a:xfrm>
        </p:spPr>
        <p:txBody>
          <a:bodyPr>
            <a:normAutofit/>
          </a:bodyPr>
          <a:lstStyle/>
          <a:p>
            <a:pPr algn="l"/>
            <a:r>
              <a:rPr lang="pl-PL" sz="2400" dirty="0" smtClean="0"/>
              <a:t>1.Ustawa z dnia 24 sierpnia 1991 r. o Państwowej Straży Pożarnej (Dz. U. z 1991 r., nr 88, poz. 400, z </a:t>
            </a:r>
            <a:r>
              <a:rPr lang="pl-PL" sz="2400" dirty="0" err="1" smtClean="0"/>
              <a:t>późn</a:t>
            </a:r>
            <a:r>
              <a:rPr lang="pl-PL" sz="2400" dirty="0" smtClean="0"/>
              <a:t>. zm.)</a:t>
            </a:r>
            <a:br>
              <a:rPr lang="pl-PL" sz="2400" dirty="0" smtClean="0"/>
            </a:br>
            <a:r>
              <a:rPr lang="pl-PL" sz="2400" dirty="0" smtClean="0"/>
              <a:t>2.Ustawa z dnia 24 sierpnia 1991 r. o ochronie przeciwpożarowej (Dz. U. z 1991 r., nr 81, poz. 351, z </a:t>
            </a:r>
            <a:r>
              <a:rPr lang="pl-PL" sz="2400" dirty="0" err="1" smtClean="0"/>
              <a:t>późn</a:t>
            </a:r>
            <a:r>
              <a:rPr lang="pl-PL" sz="2400" dirty="0" smtClean="0"/>
              <a:t>. zm.)</a:t>
            </a:r>
            <a:br>
              <a:rPr lang="pl-PL" sz="2400" dirty="0" smtClean="0"/>
            </a:br>
            <a:r>
              <a:rPr lang="pl-PL" sz="2400" dirty="0" smtClean="0"/>
              <a:t>3.Rozporządzenie Ministra Gospodarki i Pracy z dnia 27 lipca 2004 r. w sprawie szkolenia w dziedzinie bezpieczeństwa i higieny pracy (Dz. U. z 2004 r., nr 180, poz. 1860, z </a:t>
            </a:r>
            <a:r>
              <a:rPr lang="pl-PL" sz="2400" dirty="0" err="1" smtClean="0"/>
              <a:t>późn</a:t>
            </a:r>
            <a:r>
              <a:rPr lang="pl-PL" sz="2400" dirty="0" smtClean="0"/>
              <a:t>. zm.)</a:t>
            </a:r>
            <a:br>
              <a:rPr lang="pl-PL" sz="2400" dirty="0" smtClean="0"/>
            </a:br>
            <a:r>
              <a:rPr lang="pl-PL" sz="2400" dirty="0" smtClean="0"/>
              <a:t>4.Rozporządzenie Ministra Gospodarki Przestrzennej i Budownictwa z dnia 1 października 1993 r. w sprawie bezpieczeństwa i higieny pracy przy eksploatacji, remontach i konserwacji sieci kanalizacyjnych (Dz. U. z 1993 r., nr 96, poz. 437, z </a:t>
            </a:r>
            <a:r>
              <a:rPr lang="pl-PL" sz="2400" dirty="0" err="1" smtClean="0"/>
              <a:t>późn</a:t>
            </a:r>
            <a:r>
              <a:rPr lang="pl-PL" sz="2400" dirty="0" smtClean="0"/>
              <a:t>. zm.)</a:t>
            </a:r>
            <a:br>
              <a:rPr lang="pl-PL" sz="2400" dirty="0" smtClean="0"/>
            </a:br>
            <a:r>
              <a:rPr lang="pl-PL" sz="2400" dirty="0" smtClean="0"/>
              <a:t>5.Rozporządzenie Ministra Pracy i Polityki Socjalnej z dnia 26 września 1997 r. w sprawie ogólnych przepisów bezpieczeństwa i higieny pracy (Dz. U. z 1997 r., nr 129, poz. 844, z </a:t>
            </a:r>
            <a:r>
              <a:rPr lang="pl-PL" sz="2400" dirty="0" err="1" smtClean="0"/>
              <a:t>późn</a:t>
            </a:r>
            <a:r>
              <a:rPr lang="pl-PL" sz="2400" dirty="0" smtClean="0"/>
              <a:t>. zm.)</a:t>
            </a:r>
            <a:endParaRPr lang="pl-PL" sz="2400" dirty="0"/>
          </a:p>
        </p:txBody>
      </p:sp>
    </p:spTree>
    <p:extLst>
      <p:ext uri="{BB962C8B-B14F-4D97-AF65-F5344CB8AC3E}">
        <p14:creationId xmlns:p14="http://schemas.microsoft.com/office/powerpoint/2010/main" val="2735795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r>
              <a:rPr lang="pl-PL" sz="2400" dirty="0"/>
              <a:t>16. Opieka nad grupami uczniowskimi powinna być zorganizowana według odrębnych przepisów:</a:t>
            </a:r>
            <a:br>
              <a:rPr lang="pl-PL" sz="2400" dirty="0"/>
            </a:br>
            <a:r>
              <a:rPr lang="pl-PL" sz="2400" dirty="0" smtClean="0"/>
              <a:t>1)jeden </a:t>
            </a:r>
            <a:r>
              <a:rPr lang="pl-PL" sz="2400" dirty="0"/>
              <a:t>opiekun na 15 uczniów, jeżeli grupa wyjeżdża poza miejscowość, która jest siedzibą szkoły i korzysta z publicznych środków lokomocji;</a:t>
            </a:r>
            <a:br>
              <a:rPr lang="pl-PL" sz="2400" dirty="0"/>
            </a:br>
            <a:r>
              <a:rPr lang="pl-PL" sz="2400" dirty="0" smtClean="0"/>
              <a:t>2)jeden </a:t>
            </a:r>
            <a:r>
              <a:rPr lang="pl-PL" sz="2400" dirty="0"/>
              <a:t>opiekun na 10 uczniów, jeżeli jest to impreza turystyki kwalifikowanej;</a:t>
            </a:r>
            <a:br>
              <a:rPr lang="pl-PL" sz="2400" dirty="0"/>
            </a:br>
            <a:r>
              <a:rPr lang="pl-PL" sz="2400" dirty="0" smtClean="0"/>
              <a:t>3)grupa </a:t>
            </a:r>
            <a:r>
              <a:rPr lang="pl-PL" sz="2400" dirty="0"/>
              <a:t>rowerowa – jeden opiekun na 7 uczniów (w kolumnie nie może jechać więcej niż </a:t>
            </a:r>
            <a:br>
              <a:rPr lang="pl-PL" sz="2400" dirty="0"/>
            </a:br>
            <a:r>
              <a:rPr lang="pl-PL" sz="2400" dirty="0"/>
              <a:t>15 osób).</a:t>
            </a:r>
            <a:br>
              <a:rPr lang="pl-PL" sz="2400" dirty="0"/>
            </a:br>
            <a:r>
              <a:rPr lang="pl-PL" sz="2400" dirty="0"/>
              <a:t>17. Na udział w wycieczce oraz w imprezie turystycznej kierownik musi uzyskać zgodę rodziców lub opiekunów prawnych uczniów na piśmie.</a:t>
            </a:r>
            <a:br>
              <a:rPr lang="pl-PL" sz="2400" dirty="0"/>
            </a:br>
            <a:r>
              <a:rPr lang="pl-PL" sz="2400" dirty="0"/>
              <a:t>18. Wszystkie wycieczki i imprezy pozaszkolne wymagają wypełnienia karty wycieczki przez opiekuna i zatwierdzenia karty przez Dyrektora Szkoły.</a:t>
            </a:r>
            <a:br>
              <a:rPr lang="pl-PL" sz="2400" dirty="0"/>
            </a:br>
            <a:endParaRPr lang="pl-PL" sz="2400" dirty="0"/>
          </a:p>
        </p:txBody>
      </p:sp>
    </p:spTree>
    <p:extLst>
      <p:ext uri="{BB962C8B-B14F-4D97-AF65-F5344CB8AC3E}">
        <p14:creationId xmlns:p14="http://schemas.microsoft.com/office/powerpoint/2010/main" val="2468656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rmAutofit fontScale="90000"/>
          </a:bodyPr>
          <a:lstStyle/>
          <a:p>
            <a:pPr algn="l"/>
            <a:r>
              <a:rPr lang="pl-PL" sz="2400" dirty="0"/>
              <a:t>19. Kierownikiem wycieczki powinien być nauczyciel lub w uzgodnieniu z Dyrektorem Szkoły inna pełnoletnia osoba będąca instruktorem harcerskim albo posiadająca uprawnienia przewodnika turystycznego, przodownika lub instruktora turystyki kwalifikowanej, organizatora turystyki, instruktora krajoznawstwa lub zaświadczenie o ukończeniu kursu kierowników wycieczek szkolnych.</a:t>
            </a:r>
            <a:br>
              <a:rPr lang="pl-PL" sz="2400" dirty="0"/>
            </a:br>
            <a:r>
              <a:rPr lang="pl-PL" sz="2400" dirty="0"/>
              <a:t>20. Kierownikiem obozu wędrownego powinien być nauczyciel posiadający zaświadczenie o ukończeniu kursu dla kierowników obozów. Opiekunem grupy zaś może być każda osoba pełnoletnia (po uzgodnieniu z Dyrektorem Szkoły).</a:t>
            </a:r>
            <a:br>
              <a:rPr lang="pl-PL" sz="2400" dirty="0"/>
            </a:br>
            <a:r>
              <a:rPr lang="pl-PL" sz="2400" dirty="0"/>
              <a:t>21. Organizator zajęć z klasą (grupą) poza szkołą zgłasza wyjście do Dyrektora Szkoły.</a:t>
            </a:r>
            <a:br>
              <a:rPr lang="pl-PL" sz="2400" dirty="0"/>
            </a:br>
            <a:r>
              <a:rPr lang="pl-PL" sz="2400" dirty="0"/>
              <a:t/>
            </a:r>
            <a:br>
              <a:rPr lang="pl-PL" sz="2400" dirty="0"/>
            </a:br>
            <a:r>
              <a:rPr lang="pl-PL" sz="2400" dirty="0"/>
              <a:t>§146. Procedury postępowania w przypadku zagrożenia wprowadza Dyrektor Szkoły zarządzeniem i zapoznaje z nimi wszystkich pracowników Szkoły oraz rodziców uczniów poprzez wywieszenie ich na stronie www Szkoły.</a:t>
            </a:r>
            <a:br>
              <a:rPr lang="pl-PL" sz="2400" dirty="0"/>
            </a:br>
            <a:endParaRPr lang="pl-PL" sz="2400" dirty="0"/>
          </a:p>
        </p:txBody>
      </p:sp>
    </p:spTree>
    <p:extLst>
      <p:ext uri="{BB962C8B-B14F-4D97-AF65-F5344CB8AC3E}">
        <p14:creationId xmlns:p14="http://schemas.microsoft.com/office/powerpoint/2010/main" val="1156178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r>
              <a:rPr lang="pl-PL" sz="6000" b="1" dirty="0" smtClean="0"/>
              <a:t>Bezpieczeństwo                          w Programie Wychowawczo- Profilaktycznym Zespołu Szkół w Zarzeczu</a:t>
            </a:r>
            <a:endParaRPr lang="pl-PL" sz="6000" b="1" dirty="0"/>
          </a:p>
        </p:txBody>
      </p:sp>
    </p:spTree>
    <p:extLst>
      <p:ext uri="{BB962C8B-B14F-4D97-AF65-F5344CB8AC3E}">
        <p14:creationId xmlns:p14="http://schemas.microsoft.com/office/powerpoint/2010/main" val="27224090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106690"/>
          </a:xfrm>
        </p:spPr>
        <p:txBody>
          <a:bodyPr/>
          <a:lstStyle/>
          <a:p>
            <a:r>
              <a:rPr lang="pl-PL" dirty="0"/>
              <a:t>ZAPEWNIENIE BEZPIECZEŃSTWA FIZYCZNEGO, PSYCHICZNEGO </a:t>
            </a:r>
            <a:r>
              <a:rPr lang="pl-PL" dirty="0" smtClean="0"/>
              <a:t>                      I </a:t>
            </a:r>
            <a:r>
              <a:rPr lang="pl-PL" dirty="0"/>
              <a:t>EMOCJONALNEGO.</a:t>
            </a:r>
            <a:br>
              <a:rPr lang="pl-PL" dirty="0"/>
            </a:br>
            <a:r>
              <a:rPr lang="pl-PL" dirty="0"/>
              <a:t>PROFILAKTYKA ZAGROŻEŃ</a:t>
            </a:r>
            <a:br>
              <a:rPr lang="pl-PL" dirty="0"/>
            </a:br>
            <a:endParaRPr lang="pl-PL" dirty="0"/>
          </a:p>
        </p:txBody>
      </p:sp>
    </p:spTree>
    <p:extLst>
      <p:ext uri="{BB962C8B-B14F-4D97-AF65-F5344CB8AC3E}">
        <p14:creationId xmlns:p14="http://schemas.microsoft.com/office/powerpoint/2010/main" val="19116414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50706"/>
          </a:xfrm>
        </p:spPr>
        <p:txBody>
          <a:bodyPr>
            <a:normAutofit fontScale="90000"/>
          </a:bodyPr>
          <a:lstStyle/>
          <a:p>
            <a:pPr algn="l"/>
            <a:r>
              <a:rPr lang="pl-PL" sz="2400" b="1" dirty="0"/>
              <a:t>Zwiększenie poziomu bezpieczeństwa ucznia w szkole</a:t>
            </a:r>
            <a:br>
              <a:rPr lang="pl-PL" sz="2400" b="1" dirty="0"/>
            </a:br>
            <a:r>
              <a:rPr lang="pl-PL" sz="2400" dirty="0" smtClean="0"/>
              <a:t>•Diagnoza </a:t>
            </a:r>
            <a:r>
              <a:rPr lang="pl-PL" sz="2400" dirty="0"/>
              <a:t>bezpieczeństwa w szkole, anonimowa ankieta dla uczniów.</a:t>
            </a:r>
            <a:br>
              <a:rPr lang="pl-PL" sz="2400" dirty="0"/>
            </a:br>
            <a:r>
              <a:rPr lang="pl-PL" sz="2400" dirty="0" smtClean="0"/>
              <a:t>•Upowszechnianie </a:t>
            </a:r>
            <a:r>
              <a:rPr lang="pl-PL" sz="2400" dirty="0"/>
              <a:t>wiedzy o zasadach postępowania w sytuacjach kryzysowych (procedury).</a:t>
            </a:r>
            <a:br>
              <a:rPr lang="pl-PL" sz="2400" dirty="0"/>
            </a:br>
            <a:r>
              <a:rPr lang="pl-PL" sz="2400" dirty="0" smtClean="0"/>
              <a:t>•Monitorowanie </a:t>
            </a:r>
            <a:r>
              <a:rPr lang="pl-PL" sz="2400" dirty="0"/>
              <a:t>frekwencji uczniów.</a:t>
            </a:r>
            <a:br>
              <a:rPr lang="pl-PL" sz="2400" dirty="0"/>
            </a:br>
            <a:r>
              <a:rPr lang="pl-PL" sz="2400" dirty="0" smtClean="0"/>
              <a:t>•Doskonalenie </a:t>
            </a:r>
            <a:r>
              <a:rPr lang="pl-PL" sz="2400" dirty="0"/>
              <a:t>warunków bezpiecznego funkcjonowania ucznia w szkole i poza nią.</a:t>
            </a:r>
            <a:br>
              <a:rPr lang="pl-PL" sz="2400" dirty="0"/>
            </a:br>
            <a:r>
              <a:rPr lang="pl-PL" sz="2400" dirty="0" smtClean="0"/>
              <a:t>•Ochrona </a:t>
            </a:r>
            <a:r>
              <a:rPr lang="pl-PL" sz="2400" dirty="0"/>
              <a:t>uczniów przed skutkami niepożądanych działań ludzi z zewnątrz.</a:t>
            </a:r>
            <a:br>
              <a:rPr lang="pl-PL" sz="2400" dirty="0"/>
            </a:br>
            <a:r>
              <a:rPr lang="pl-PL" sz="2400" dirty="0" smtClean="0"/>
              <a:t>•Eliminowanie </a:t>
            </a:r>
            <a:r>
              <a:rPr lang="pl-PL" sz="2400" dirty="0"/>
              <a:t>zagrożeń pożarowych.</a:t>
            </a:r>
            <a:br>
              <a:rPr lang="pl-PL" sz="2400" dirty="0"/>
            </a:br>
            <a:r>
              <a:rPr lang="pl-PL" sz="2400" dirty="0" smtClean="0"/>
              <a:t>•Zapewnienie </a:t>
            </a:r>
            <a:r>
              <a:rPr lang="pl-PL" sz="2400" dirty="0"/>
              <a:t>bezpieczeństwa i higieny pracy oraz odpoczynku między lekcjami.</a:t>
            </a:r>
            <a:br>
              <a:rPr lang="pl-PL" sz="2400" dirty="0"/>
            </a:br>
            <a:r>
              <a:rPr lang="pl-PL" sz="2400" dirty="0" smtClean="0"/>
              <a:t>•Ochrona </a:t>
            </a:r>
            <a:r>
              <a:rPr lang="pl-PL" sz="2400" dirty="0"/>
              <a:t>mienia społecznego.</a:t>
            </a:r>
            <a:br>
              <a:rPr lang="pl-PL" sz="2400" dirty="0"/>
            </a:br>
            <a:r>
              <a:rPr lang="pl-PL" sz="2400" dirty="0" smtClean="0"/>
              <a:t>•Przeciwdziałanie </a:t>
            </a:r>
            <a:r>
              <a:rPr lang="pl-PL" sz="2400" dirty="0"/>
              <a:t>agresji w szkole.</a:t>
            </a:r>
            <a:br>
              <a:rPr lang="pl-PL" sz="2400" dirty="0"/>
            </a:br>
            <a:r>
              <a:rPr lang="pl-PL" sz="2400" dirty="0" smtClean="0"/>
              <a:t>•Eliminowanie </a:t>
            </a:r>
            <a:r>
              <a:rPr lang="pl-PL" sz="2400" dirty="0"/>
              <a:t>zagrożeń związanych z </a:t>
            </a:r>
            <a:r>
              <a:rPr lang="pl-PL" sz="2400" dirty="0" err="1"/>
              <a:t>zachowaniami</a:t>
            </a:r>
            <a:r>
              <a:rPr lang="pl-PL" sz="2400" dirty="0"/>
              <a:t> ryzykownymi uczniów.	</a:t>
            </a:r>
          </a:p>
        </p:txBody>
      </p:sp>
    </p:spTree>
    <p:extLst>
      <p:ext uri="{BB962C8B-B14F-4D97-AF65-F5344CB8AC3E}">
        <p14:creationId xmlns:p14="http://schemas.microsoft.com/office/powerpoint/2010/main" val="2773400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Autofit/>
          </a:bodyPr>
          <a:lstStyle/>
          <a:p>
            <a:pPr algn="l"/>
            <a:r>
              <a:rPr lang="pl-PL" sz="2400" b="1" dirty="0"/>
              <a:t>Podniesienie poziomu bezpieczeństwa poza godzinami lekcyjnymi</a:t>
            </a:r>
            <a:br>
              <a:rPr lang="pl-PL" sz="2400" b="1" dirty="0"/>
            </a:br>
            <a:r>
              <a:rPr lang="pl-PL" sz="2400" dirty="0" smtClean="0"/>
              <a:t>•Opieka </a:t>
            </a:r>
            <a:r>
              <a:rPr lang="pl-PL" sz="2400" dirty="0"/>
              <a:t>w świetlicy szkolnej, podczas przerw i zajęć pozalekcyjnych</a:t>
            </a:r>
            <a:br>
              <a:rPr lang="pl-PL" sz="2400" dirty="0"/>
            </a:br>
            <a:r>
              <a:rPr lang="pl-PL" sz="2400" b="1" dirty="0"/>
              <a:t>Doskonalenie umiejętności rozpoznawania zagrożeń i właściwego zachowania się w sytuacjach niebezpiecznych</a:t>
            </a:r>
            <a:br>
              <a:rPr lang="pl-PL" sz="2400" b="1" dirty="0"/>
            </a:br>
            <a:r>
              <a:rPr lang="pl-PL" sz="2400" b="1" dirty="0" smtClean="0"/>
              <a:t>•</a:t>
            </a:r>
            <a:r>
              <a:rPr lang="pl-PL" sz="2400" dirty="0" smtClean="0"/>
              <a:t>Minimalizowanie </a:t>
            </a:r>
            <a:r>
              <a:rPr lang="pl-PL" sz="2400" dirty="0"/>
              <a:t>zagrożeń związanych z drogą „do” i „ze” szkoły.</a:t>
            </a:r>
            <a:br>
              <a:rPr lang="pl-PL" sz="2400" dirty="0"/>
            </a:br>
            <a:r>
              <a:rPr lang="pl-PL" sz="2400" dirty="0"/>
              <a:t>Kształtowanie gotowości i umiejętności udzielania pierwszej pomocy w nagłych wypadkach.</a:t>
            </a:r>
            <a:br>
              <a:rPr lang="pl-PL" sz="2400" dirty="0"/>
            </a:br>
            <a:r>
              <a:rPr lang="pl-PL" sz="2400" dirty="0" smtClean="0"/>
              <a:t>•Uświadamianie </a:t>
            </a:r>
            <a:r>
              <a:rPr lang="pl-PL" sz="2400" dirty="0"/>
              <a:t>zagrożeń związanych z życiem towarzyskim, podróżami, aktywnością w okresach wolnych od nauki.</a:t>
            </a:r>
            <a:br>
              <a:rPr lang="pl-PL" sz="2400" dirty="0"/>
            </a:br>
            <a:r>
              <a:rPr lang="pl-PL" sz="2400" dirty="0" smtClean="0"/>
              <a:t>•Doskonalenie </a:t>
            </a:r>
            <a:r>
              <a:rPr lang="pl-PL" sz="2400" dirty="0"/>
              <a:t>umiejętności szacowania ryzyka sytuacyjnego, rozpoznawanie nietypowych sygnałów niebezpieczeństwa.</a:t>
            </a:r>
            <a:br>
              <a:rPr lang="pl-PL" sz="2400" dirty="0"/>
            </a:br>
            <a:r>
              <a:rPr lang="pl-PL" sz="2400" dirty="0" smtClean="0"/>
              <a:t>•Uświadamianie </a:t>
            </a:r>
            <a:r>
              <a:rPr lang="pl-PL" sz="2400" dirty="0"/>
              <a:t>zagrożeń związanych z korzystaniem z Internetu.</a:t>
            </a:r>
            <a:br>
              <a:rPr lang="pl-PL" sz="2400" dirty="0"/>
            </a:br>
            <a:r>
              <a:rPr lang="pl-PL" sz="2400" dirty="0" smtClean="0"/>
              <a:t>•Poznawanie </a:t>
            </a:r>
            <a:r>
              <a:rPr lang="pl-PL" sz="2400" dirty="0"/>
              <a:t>sposobów krytycznego korzystania z mediów i prasy.	</a:t>
            </a:r>
            <a:br>
              <a:rPr lang="pl-PL" sz="2400" dirty="0"/>
            </a:br>
            <a:endParaRPr lang="pl-PL" sz="2400" dirty="0"/>
          </a:p>
        </p:txBody>
      </p:sp>
    </p:spTree>
    <p:extLst>
      <p:ext uri="{BB962C8B-B14F-4D97-AF65-F5344CB8AC3E}">
        <p14:creationId xmlns:p14="http://schemas.microsoft.com/office/powerpoint/2010/main" val="26569154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Autofit/>
          </a:bodyPr>
          <a:lstStyle/>
          <a:p>
            <a:pPr algn="l"/>
            <a:r>
              <a:rPr lang="pl-PL" sz="2400" b="1" dirty="0"/>
              <a:t>Eliminowanie agresji z życia szkoły</a:t>
            </a:r>
            <a:br>
              <a:rPr lang="pl-PL" sz="2400" b="1" dirty="0"/>
            </a:br>
            <a:r>
              <a:rPr lang="pl-PL" sz="2400" dirty="0" smtClean="0"/>
              <a:t>•Doskonalenie </a:t>
            </a:r>
            <a:r>
              <a:rPr lang="pl-PL" sz="2400" dirty="0"/>
              <a:t>umiejętności rozpoznawania i nazywania </a:t>
            </a:r>
            <a:r>
              <a:rPr lang="pl-PL" sz="2400" dirty="0" err="1"/>
              <a:t>zachowań</a:t>
            </a:r>
            <a:r>
              <a:rPr lang="pl-PL" sz="2400" dirty="0"/>
              <a:t> agresywnych oraz egoistycznych.</a:t>
            </a:r>
            <a:br>
              <a:rPr lang="pl-PL" sz="2400" dirty="0"/>
            </a:br>
            <a:r>
              <a:rPr lang="pl-PL" sz="2400" dirty="0" smtClean="0"/>
              <a:t>•Kształtowanie </a:t>
            </a:r>
            <a:r>
              <a:rPr lang="pl-PL" sz="2400" dirty="0"/>
              <a:t>postaw odrzucających przemoc oraz umiejętności nieagresywnego, asertywnego zachowywania się w sytuacjach konfliktowych i problemowych. </a:t>
            </a:r>
            <a:br>
              <a:rPr lang="pl-PL" sz="2400" dirty="0"/>
            </a:br>
            <a:r>
              <a:rPr lang="pl-PL" sz="2400" dirty="0" smtClean="0"/>
              <a:t>•Monitorowanie </a:t>
            </a:r>
            <a:r>
              <a:rPr lang="pl-PL" sz="2400" dirty="0"/>
              <a:t>nasilenia zjawiska agresji w szkole.</a:t>
            </a:r>
            <a:br>
              <a:rPr lang="pl-PL" sz="2400" dirty="0"/>
            </a:br>
            <a:r>
              <a:rPr lang="pl-PL" sz="2400" b="1" dirty="0"/>
              <a:t>Niwelowanie wszelkich przejawów agresji i przemocy w szkole. Kształcenie umiejętności radzenia w sytuacjach trudnych i rozwiązywania problemów bez użycia siły.</a:t>
            </a:r>
            <a:br>
              <a:rPr lang="pl-PL" sz="2400" b="1" dirty="0"/>
            </a:br>
            <a:r>
              <a:rPr lang="pl-PL" sz="2400" dirty="0" smtClean="0"/>
              <a:t>•Realizacja </a:t>
            </a:r>
            <a:r>
              <a:rPr lang="pl-PL" sz="2400" dirty="0"/>
              <a:t>tematów związanych z radzeniem w sytuacjach trudnych w ramach programów profilaktycznych.</a:t>
            </a:r>
            <a:br>
              <a:rPr lang="pl-PL" sz="2400" dirty="0"/>
            </a:br>
            <a:r>
              <a:rPr lang="pl-PL" sz="2400" dirty="0" smtClean="0"/>
              <a:t>•Realizowanie </a:t>
            </a:r>
            <a:r>
              <a:rPr lang="pl-PL" sz="2400" dirty="0"/>
              <a:t>różnorodnych zadań w zakresie promowania zdrowia, zdrowego odżywiania.</a:t>
            </a:r>
            <a:br>
              <a:rPr lang="pl-PL" sz="2400" dirty="0"/>
            </a:br>
            <a:r>
              <a:rPr lang="pl-PL" sz="2400" dirty="0" smtClean="0"/>
              <a:t>•Realizacja </a:t>
            </a:r>
            <a:r>
              <a:rPr lang="pl-PL" sz="2400" dirty="0"/>
              <a:t>działań na podstawie uzyskanych wyników diagnozy dotyczącej bezpieczeństwa uczniów. Podejmowanie działań mediacyjnych i interwencyjnych zgodnie z procedurami.	</a:t>
            </a:r>
          </a:p>
        </p:txBody>
      </p:sp>
    </p:spTree>
    <p:extLst>
      <p:ext uri="{BB962C8B-B14F-4D97-AF65-F5344CB8AC3E}">
        <p14:creationId xmlns:p14="http://schemas.microsoft.com/office/powerpoint/2010/main" val="39258672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6480720"/>
          </a:xfrm>
        </p:spPr>
        <p:txBody>
          <a:bodyPr>
            <a:normAutofit/>
          </a:bodyPr>
          <a:lstStyle/>
          <a:p>
            <a:pPr algn="l"/>
            <a:r>
              <a:rPr lang="pl-PL" sz="2400" b="1" dirty="0"/>
              <a:t>Współpraca z instytucjami wspomagającymi proces opiekuńczo- wychowawczy</a:t>
            </a:r>
            <a:br>
              <a:rPr lang="pl-PL" sz="2400" b="1" dirty="0"/>
            </a:br>
            <a:r>
              <a:rPr lang="pl-PL" sz="2400" b="1" dirty="0" smtClean="0"/>
              <a:t>•</a:t>
            </a:r>
            <a:r>
              <a:rPr lang="pl-PL" sz="2400" dirty="0" smtClean="0"/>
              <a:t>Kierowanie </a:t>
            </a:r>
            <a:r>
              <a:rPr lang="pl-PL" sz="2400" dirty="0"/>
              <a:t>spraw do placówek i instytucji opiekuńczo-wychowawczych GOPS, PCPR</a:t>
            </a:r>
            <a:br>
              <a:rPr lang="pl-PL" sz="2400" dirty="0"/>
            </a:br>
            <a:r>
              <a:rPr lang="pl-PL" sz="2400" dirty="0" smtClean="0"/>
              <a:t>•Kierowanie </a:t>
            </a:r>
            <a:r>
              <a:rPr lang="pl-PL" sz="2400" dirty="0"/>
              <a:t>spraw do sądów rodzinnych w celu analizy sytuacji wychowawczej w rodzinach. </a:t>
            </a:r>
            <a:br>
              <a:rPr lang="pl-PL" sz="2400" dirty="0"/>
            </a:br>
            <a:r>
              <a:rPr lang="pl-PL" sz="2400" dirty="0"/>
              <a:t> </a:t>
            </a:r>
          </a:p>
        </p:txBody>
      </p:sp>
    </p:spTree>
    <p:extLst>
      <p:ext uri="{BB962C8B-B14F-4D97-AF65-F5344CB8AC3E}">
        <p14:creationId xmlns:p14="http://schemas.microsoft.com/office/powerpoint/2010/main" val="4140856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332656"/>
            <a:ext cx="8229600" cy="6192688"/>
          </a:xfrm>
        </p:spPr>
        <p:txBody>
          <a:bodyPr>
            <a:noAutofit/>
          </a:bodyPr>
          <a:lstStyle/>
          <a:p>
            <a:pPr algn="l"/>
            <a:r>
              <a:rPr lang="pl-PL" sz="2400" dirty="0"/>
              <a:t>6</a:t>
            </a:r>
            <a:r>
              <a:rPr lang="pl-PL" sz="2400" dirty="0" smtClean="0"/>
              <a:t>.Rozporządzenie Ministra Spraw Wewnętrznych i Administracji z dnia 24 lipca 2009 r. w sprawie przeciwpożarowego zaopatrzenia w wodę oraz dróg pożarowych (Dz. U. z 2009 r., nr 124, poz. 1030, z </a:t>
            </a:r>
            <a:r>
              <a:rPr lang="pl-PL" sz="2400" dirty="0" err="1" smtClean="0"/>
              <a:t>późn</a:t>
            </a:r>
            <a:r>
              <a:rPr lang="pl-PL" sz="2400" dirty="0" smtClean="0"/>
              <a:t>. zm.)</a:t>
            </a:r>
            <a:br>
              <a:rPr lang="pl-PL" sz="2400" dirty="0" smtClean="0"/>
            </a:br>
            <a:r>
              <a:rPr lang="pl-PL" sz="2400" dirty="0" smtClean="0"/>
              <a:t>7.Rozporządzenie Ministra Spraw Wewnętrznych i Administracji z dnia 21 kwietnia 2006 r. w sprawie ochrony przeciwpożarowej budynków, innych obiektów budowlanych i terenów (Dz. U. z 2006 r., nr 80, poz. 563, z </a:t>
            </a:r>
            <a:r>
              <a:rPr lang="pl-PL" sz="2400" dirty="0" err="1" smtClean="0"/>
              <a:t>późn</a:t>
            </a:r>
            <a:r>
              <a:rPr lang="pl-PL" sz="2400" dirty="0" smtClean="0"/>
              <a:t>. zm.)</a:t>
            </a:r>
            <a:br>
              <a:rPr lang="pl-PL" sz="2400" dirty="0" smtClean="0"/>
            </a:br>
            <a:r>
              <a:rPr lang="pl-PL" sz="2400" dirty="0" smtClean="0"/>
              <a:t>8.Rozporządzenie Rady Ministrów z dnia 24 sierpnia 2004 r. w sprawie wykazu prac wzbronionych młodocianym i warunków ich zatrudniania przy niektórych z tych prac (Dz. U. z 2004 r., nr 200, poz. 2047, z </a:t>
            </a:r>
            <a:r>
              <a:rPr lang="pl-PL" sz="2400" dirty="0" err="1" smtClean="0"/>
              <a:t>późn</a:t>
            </a:r>
            <a:r>
              <a:rPr lang="pl-PL" sz="2400" dirty="0" smtClean="0"/>
              <a:t>. zm.)</a:t>
            </a:r>
            <a:br>
              <a:rPr lang="pl-PL" sz="2400" dirty="0" smtClean="0"/>
            </a:br>
            <a:r>
              <a:rPr lang="pl-PL" sz="2400" dirty="0" smtClean="0"/>
              <a:t>9.Rozporządzenie Rady Ministrów z dnia 6 września 2007 r. w sprawie form i zakresu finansowego wspierania organów prowadzących w zapewnieniu bezpiecznych warunków nauki, wychowania i opieki w publicznych szkołach i placówkach (Dz. U. z 2007 r., nr 163, poz. 1155, z </a:t>
            </a:r>
            <a:r>
              <a:rPr lang="pl-PL" sz="2400" dirty="0" err="1" smtClean="0"/>
              <a:t>późn</a:t>
            </a:r>
            <a:r>
              <a:rPr lang="pl-PL" sz="2400" dirty="0" smtClean="0"/>
              <a:t>. zm.)</a:t>
            </a:r>
            <a:endParaRPr lang="pl-PL" sz="2400" dirty="0"/>
          </a:p>
        </p:txBody>
      </p:sp>
    </p:spTree>
    <p:extLst>
      <p:ext uri="{BB962C8B-B14F-4D97-AF65-F5344CB8AC3E}">
        <p14:creationId xmlns:p14="http://schemas.microsoft.com/office/powerpoint/2010/main" val="404388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r>
              <a:rPr lang="pl-PL" sz="2400" dirty="0" smtClean="0"/>
              <a:t>10.Rozporządzenie </a:t>
            </a:r>
            <a:r>
              <a:rPr lang="pl-PL" sz="2400" dirty="0"/>
              <a:t>Rady Ministrów z dnia 2 września 1997 r. w sprawie służby bezpieczeństwa i higieny pracy (Dz. U. z 1997 r., nr 109, poz. 704, z </a:t>
            </a:r>
            <a:r>
              <a:rPr lang="pl-PL" sz="2400" dirty="0" err="1"/>
              <a:t>późn</a:t>
            </a:r>
            <a:r>
              <a:rPr lang="pl-PL" sz="2400" dirty="0"/>
              <a:t>. zm</a:t>
            </a:r>
            <a:r>
              <a:rPr lang="pl-PL" sz="2400" dirty="0" smtClean="0"/>
              <a:t>.)</a:t>
            </a:r>
            <a:r>
              <a:rPr lang="pl-PL" sz="2400" dirty="0"/>
              <a:t/>
            </a:r>
            <a:br>
              <a:rPr lang="pl-PL" sz="2400" dirty="0"/>
            </a:br>
            <a:r>
              <a:rPr lang="pl-PL" sz="2400" dirty="0" smtClean="0"/>
              <a:t>11.Rozporządzenie </a:t>
            </a:r>
            <a:r>
              <a:rPr lang="pl-PL" sz="2400" dirty="0"/>
              <a:t>Ministra Edukacji Narodowej z dnia 14 lutego 2017 r. w sprawie podstawy programowej wychowania przedszkolnego oraz podstawy programowej kształcenia ogólnego dla szkoły podstawowej, w tym dla uczniów z niepełnosprawnością intelektualną w stopniu umiarkowanym lub znacznym, kształcenia ogólnego dla branżowej szkoły I stopnia, kształcenia ogólnego dla szkoły specjalnej przysposabiającej do pracy oraz kształcenia ogólnego dla szkoły policealnej (Dz. U. z 2017 r., poz. 356)</a:t>
            </a:r>
            <a:br>
              <a:rPr lang="pl-PL" sz="2400" dirty="0"/>
            </a:br>
            <a:r>
              <a:rPr lang="pl-PL" sz="2400" dirty="0" smtClean="0"/>
              <a:t>12.Rozporządzenie </a:t>
            </a:r>
            <a:r>
              <a:rPr lang="pl-PL" sz="2400" dirty="0"/>
              <a:t>Ministra Edukacji Narodowej z dnia 31 marca 2017 r. w sprawie podstawy programowej kształcenia w zawodach (Dz. U. z 2017 r., poz. 860)</a:t>
            </a:r>
          </a:p>
        </p:txBody>
      </p:sp>
    </p:spTree>
    <p:extLst>
      <p:ext uri="{BB962C8B-B14F-4D97-AF65-F5344CB8AC3E}">
        <p14:creationId xmlns:p14="http://schemas.microsoft.com/office/powerpoint/2010/main" val="3457093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94722"/>
          </a:xfrm>
        </p:spPr>
        <p:txBody>
          <a:bodyPr>
            <a:normAutofit/>
          </a:bodyPr>
          <a:lstStyle/>
          <a:p>
            <a:pPr algn="l"/>
            <a:r>
              <a:rPr lang="pl-PL" sz="2400" dirty="0" smtClean="0"/>
              <a:t>13.Ustawa </a:t>
            </a:r>
            <a:r>
              <a:rPr lang="pl-PL" sz="2400" dirty="0"/>
              <a:t>z dnia 15 kwietnia 2011 r. o działalności leczniczej (Dz. U. z 2011 r., nr 112, poz. 654, z </a:t>
            </a:r>
            <a:r>
              <a:rPr lang="pl-PL" sz="2400" dirty="0" err="1"/>
              <a:t>późn</a:t>
            </a:r>
            <a:r>
              <a:rPr lang="pl-PL" sz="2400" dirty="0"/>
              <a:t>. zm.)</a:t>
            </a:r>
            <a:br>
              <a:rPr lang="pl-PL" sz="2400" dirty="0"/>
            </a:br>
            <a:r>
              <a:rPr lang="pl-PL" sz="2400" dirty="0" smtClean="0"/>
              <a:t>14.Ustawa </a:t>
            </a:r>
            <a:r>
              <a:rPr lang="pl-PL" sz="2400" dirty="0"/>
              <a:t>z dnia 18 sierpnia 2011 r. o bezpieczeństwie osób przebywających na obszarach wodnych (Dz. U. z 2011 r., nr 208, poz. 1240, z </a:t>
            </a:r>
            <a:r>
              <a:rPr lang="pl-PL" sz="2400" dirty="0" err="1"/>
              <a:t>późn</a:t>
            </a:r>
            <a:r>
              <a:rPr lang="pl-PL" sz="2400" dirty="0"/>
              <a:t>. </a:t>
            </a:r>
            <a:r>
              <a:rPr lang="pl-PL" sz="2400" dirty="0" err="1"/>
              <a:t>zm</a:t>
            </a:r>
            <a:r>
              <a:rPr lang="pl-PL" sz="2400" dirty="0"/>
              <a:t>)</a:t>
            </a:r>
            <a:br>
              <a:rPr lang="pl-PL" sz="2400" dirty="0"/>
            </a:br>
            <a:r>
              <a:rPr lang="pl-PL" sz="2400" dirty="0" smtClean="0"/>
              <a:t>15.Ustawa </a:t>
            </a:r>
            <a:r>
              <a:rPr lang="pl-PL" sz="2400" dirty="0"/>
              <a:t>z dnia 8 września 2006 r. o Państwowym Ratownictwie Medycznym (Dz. U. z 2006 r., nr 191, poz. 1410, z </a:t>
            </a:r>
            <a:r>
              <a:rPr lang="pl-PL" sz="2400" dirty="0" err="1"/>
              <a:t>późn</a:t>
            </a:r>
            <a:r>
              <a:rPr lang="pl-PL" sz="2400" dirty="0"/>
              <a:t>. zm.)</a:t>
            </a:r>
            <a:br>
              <a:rPr lang="pl-PL" sz="2400" dirty="0"/>
            </a:br>
            <a:r>
              <a:rPr lang="pl-PL" sz="2400" dirty="0" smtClean="0"/>
              <a:t>16.Ustawa </a:t>
            </a:r>
            <a:r>
              <a:rPr lang="pl-PL" sz="2400" dirty="0"/>
              <a:t>z dnia 7 września 1991 r. o systemie oświaty (Dz. U. z 1991 r., nr 95, poz. 425, z </a:t>
            </a:r>
            <a:r>
              <a:rPr lang="pl-PL" sz="2400" dirty="0" err="1"/>
              <a:t>późn</a:t>
            </a:r>
            <a:r>
              <a:rPr lang="pl-PL" sz="2400" dirty="0"/>
              <a:t>. zm.)</a:t>
            </a:r>
            <a:br>
              <a:rPr lang="pl-PL" sz="2400" dirty="0"/>
            </a:br>
            <a:r>
              <a:rPr lang="pl-PL" sz="2400" dirty="0" smtClean="0"/>
              <a:t>17.Ustawa </a:t>
            </a:r>
            <a:r>
              <a:rPr lang="pl-PL" sz="2400" dirty="0"/>
              <a:t>z dnia 14 grudnia 2016 r. – Prawo oświatowe (Dz. U. z 2017r., poz. 59)</a:t>
            </a:r>
            <a:br>
              <a:rPr lang="pl-PL" sz="2400" dirty="0"/>
            </a:br>
            <a:r>
              <a:rPr lang="pl-PL" sz="2400" dirty="0" smtClean="0"/>
              <a:t>18.Ustawa </a:t>
            </a:r>
            <a:r>
              <a:rPr lang="pl-PL" sz="2400" dirty="0"/>
              <a:t>z dnia 20 czerwca 1997 r. – Prawo o ruchu drogowym (Dz. U. z 1997 r., nr 98, poz. 602, z </a:t>
            </a:r>
            <a:r>
              <a:rPr lang="pl-PL" sz="2400" dirty="0" err="1"/>
              <a:t>późn</a:t>
            </a:r>
            <a:r>
              <a:rPr lang="pl-PL" sz="2400" dirty="0"/>
              <a:t>. zm.)</a:t>
            </a:r>
            <a:br>
              <a:rPr lang="pl-PL" sz="2400" dirty="0"/>
            </a:br>
            <a:r>
              <a:rPr lang="pl-PL" sz="2400" dirty="0" smtClean="0"/>
              <a:t>19.Ustawa </a:t>
            </a:r>
            <a:r>
              <a:rPr lang="pl-PL" sz="2400" dirty="0"/>
              <a:t>z dnia 20 czerwca 1992 r. o uprawnieniach do ulgowych przejazdów środkami publicznego transportu zbiorowego (Dz. U. z 1992 r., nr 54, poz. 254 z </a:t>
            </a:r>
            <a:r>
              <a:rPr lang="pl-PL" sz="2400" dirty="0" err="1"/>
              <a:t>późn</a:t>
            </a:r>
            <a:r>
              <a:rPr lang="pl-PL" sz="2400" dirty="0"/>
              <a:t>. zm.)</a:t>
            </a:r>
          </a:p>
        </p:txBody>
      </p:sp>
    </p:spTree>
    <p:extLst>
      <p:ext uri="{BB962C8B-B14F-4D97-AF65-F5344CB8AC3E}">
        <p14:creationId xmlns:p14="http://schemas.microsoft.com/office/powerpoint/2010/main" val="974051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rmAutofit/>
          </a:bodyPr>
          <a:lstStyle/>
          <a:p>
            <a:pPr algn="l"/>
            <a:r>
              <a:rPr lang="pl-PL" sz="2400" dirty="0" smtClean="0"/>
              <a:t>20.Ustawa </a:t>
            </a:r>
            <a:r>
              <a:rPr lang="pl-PL" sz="2400" dirty="0"/>
              <a:t>z dnia 6 września 2001 r. o transporcie drogowym (Dz. U. z 2001r., nr 125, poz. 1371, z </a:t>
            </a:r>
            <a:r>
              <a:rPr lang="pl-PL" sz="2400" dirty="0" err="1"/>
              <a:t>późn</a:t>
            </a:r>
            <a:r>
              <a:rPr lang="pl-PL" sz="2400" dirty="0"/>
              <a:t>. zm.)</a:t>
            </a:r>
            <a:br>
              <a:rPr lang="pl-PL" sz="2400" dirty="0"/>
            </a:br>
            <a:r>
              <a:rPr lang="pl-PL" sz="2400" dirty="0" smtClean="0"/>
              <a:t>21.Ustawa </a:t>
            </a:r>
            <a:r>
              <a:rPr lang="pl-PL" sz="2400" dirty="0"/>
              <a:t>z dnia 16 grudnia 2010 r. o publicznym transporcie zbiorowym (Dz. U. z 2011r., nr 5, poz. 13, z </a:t>
            </a:r>
            <a:r>
              <a:rPr lang="pl-PL" sz="2400" dirty="0" err="1"/>
              <a:t>późn</a:t>
            </a:r>
            <a:r>
              <a:rPr lang="pl-PL" sz="2400" dirty="0"/>
              <a:t>. zm.)</a:t>
            </a:r>
            <a:br>
              <a:rPr lang="pl-PL" sz="2400" dirty="0"/>
            </a:br>
            <a:r>
              <a:rPr lang="pl-PL" sz="2400" dirty="0" smtClean="0"/>
              <a:t>22.Ustawa </a:t>
            </a:r>
            <a:r>
              <a:rPr lang="pl-PL" sz="2400" dirty="0"/>
              <a:t>z dnia 28 marca 2003 r. o transporcie kolejowym (Dz. U. z 2003 r., nr 86, poz. 789 z </a:t>
            </a:r>
            <a:r>
              <a:rPr lang="pl-PL" sz="2400" dirty="0" err="1"/>
              <a:t>późn</a:t>
            </a:r>
            <a:r>
              <a:rPr lang="pl-PL" sz="2400" dirty="0"/>
              <a:t>. zm.)</a:t>
            </a:r>
            <a:br>
              <a:rPr lang="pl-PL" sz="2400" dirty="0"/>
            </a:br>
            <a:r>
              <a:rPr lang="pl-PL" sz="2400" dirty="0" smtClean="0"/>
              <a:t>23.Ustawa </a:t>
            </a:r>
            <a:r>
              <a:rPr lang="pl-PL" sz="2400" dirty="0"/>
              <a:t>z dnia 29 sierpnia 1997 r. o usługach hotelarskich oraz usługach pilotów wycieczek i przewodników turystycznych (Dz. U. z 1997 r., nr 133, poz. 884, z </a:t>
            </a:r>
            <a:r>
              <a:rPr lang="pl-PL" sz="2400" dirty="0" err="1"/>
              <a:t>późn</a:t>
            </a:r>
            <a:r>
              <a:rPr lang="pl-PL" sz="2400" dirty="0"/>
              <a:t>. zm.)</a:t>
            </a:r>
            <a:br>
              <a:rPr lang="pl-PL" sz="2400" dirty="0"/>
            </a:br>
            <a:r>
              <a:rPr lang="pl-PL" sz="2400" dirty="0" smtClean="0"/>
              <a:t>24.Ustawa </a:t>
            </a:r>
            <a:r>
              <a:rPr lang="pl-PL" sz="2400" dirty="0"/>
              <a:t>z dnia 18 sierpnia 2011 r. o bezpieczeństwie i ratownictwie w górach i na zorganizowanych terenach narciarskich (Dz. U. z 2011 r., nr 208, poz. 1241, z </a:t>
            </a:r>
            <a:r>
              <a:rPr lang="pl-PL" sz="2400" dirty="0" err="1"/>
              <a:t>późn</a:t>
            </a:r>
            <a:r>
              <a:rPr lang="pl-PL" sz="2400" dirty="0"/>
              <a:t>. zm.)</a:t>
            </a:r>
            <a:br>
              <a:rPr lang="pl-PL" sz="2400" dirty="0"/>
            </a:br>
            <a:r>
              <a:rPr lang="pl-PL" sz="2400" dirty="0" smtClean="0"/>
              <a:t>25.Ustawa </a:t>
            </a:r>
            <a:r>
              <a:rPr lang="pl-PL" sz="2400" dirty="0"/>
              <a:t>z dnia 18 sierpnia 2011 r. o bezpieczeństwie osób przebywających na obszarach wodnych (Dz. U. z 2011r., nr 208, poz. 1240, z </a:t>
            </a:r>
            <a:r>
              <a:rPr lang="pl-PL" sz="2400" dirty="0" err="1"/>
              <a:t>późn</a:t>
            </a:r>
            <a:r>
              <a:rPr lang="pl-PL" sz="2400" dirty="0"/>
              <a:t>. zm.)</a:t>
            </a:r>
          </a:p>
        </p:txBody>
      </p:sp>
    </p:spTree>
    <p:extLst>
      <p:ext uri="{BB962C8B-B14F-4D97-AF65-F5344CB8AC3E}">
        <p14:creationId xmlns:p14="http://schemas.microsoft.com/office/powerpoint/2010/main" val="4099311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6048672"/>
          </a:xfrm>
        </p:spPr>
        <p:txBody>
          <a:bodyPr>
            <a:normAutofit/>
          </a:bodyPr>
          <a:lstStyle/>
          <a:p>
            <a:pPr algn="l"/>
            <a:r>
              <a:rPr lang="pl-PL" sz="2400" dirty="0" smtClean="0"/>
              <a:t>26.Rozporządzenie </a:t>
            </a:r>
            <a:r>
              <a:rPr lang="pl-PL" sz="2400" dirty="0"/>
              <a:t>Ministra Edukacji Narodowej z 21 stycznia 1997 r. w sprawie warunków jakie muszą spełniać organizatorzy wypoczynku dla dzieci i młodzieży szklonej, a także zasad jego organizowania i nadzorowania (Dz. U. z 1997 r., nr 12, poz. 67, z </a:t>
            </a:r>
            <a:r>
              <a:rPr lang="pl-PL" sz="2400" dirty="0" err="1"/>
              <a:t>późn</a:t>
            </a:r>
            <a:r>
              <a:rPr lang="pl-PL" sz="2400" dirty="0"/>
              <a:t>. zm.)</a:t>
            </a:r>
            <a:br>
              <a:rPr lang="pl-PL" sz="2400" dirty="0"/>
            </a:br>
            <a:r>
              <a:rPr lang="pl-PL" sz="2400" dirty="0" smtClean="0"/>
              <a:t>27.Rozporządzenie </a:t>
            </a:r>
            <a:r>
              <a:rPr lang="pl-PL" sz="2400" dirty="0"/>
              <a:t>Ministra Edukacji Narodowej i Sportu z dnia 31 grudnia 2002 r. w sprawie bezpieczeństwa i higieny w publicznych i niepublicznych szkołach i placówkach (Dz. U. z 2003 r., nr 6, poz. 69, z </a:t>
            </a:r>
            <a:r>
              <a:rPr lang="pl-PL" sz="2400" dirty="0" err="1"/>
              <a:t>późn</a:t>
            </a:r>
            <a:r>
              <a:rPr lang="pl-PL" sz="2400" dirty="0"/>
              <a:t>. zm.)</a:t>
            </a:r>
            <a:br>
              <a:rPr lang="pl-PL" sz="2400" dirty="0"/>
            </a:br>
            <a:r>
              <a:rPr lang="pl-PL" sz="2400" dirty="0" smtClean="0"/>
              <a:t>28.Rozporządzeniu </a:t>
            </a:r>
            <a:r>
              <a:rPr lang="pl-PL" sz="2400" dirty="0"/>
              <a:t>Ministra Edukacji Narodowej i Sportu z dnia 8 listopada 2001 r. w sprawie warunków i sposobu organizowania przez publiczne przedszkola, szkoły i placówki krajoznawstwa i turystyki (Dz. U. z 2001 r., nr 135, poz. 1516, z </a:t>
            </a:r>
            <a:r>
              <a:rPr lang="pl-PL" sz="2400" dirty="0" err="1"/>
              <a:t>późn</a:t>
            </a:r>
            <a:r>
              <a:rPr lang="pl-PL" sz="2400" dirty="0"/>
              <a:t>. zm.)</a:t>
            </a:r>
            <a:br>
              <a:rPr lang="pl-PL" sz="2400" dirty="0"/>
            </a:br>
            <a:r>
              <a:rPr lang="pl-PL" sz="2400" dirty="0" smtClean="0"/>
              <a:t>29.Ustawa </a:t>
            </a:r>
            <a:r>
              <a:rPr lang="pl-PL" sz="2400" dirty="0"/>
              <a:t>z dnia 27 sierpnia 2004 r. o świadczeniach opieki zdrowotnej finansowanych ze środków publicznych (Dz. U. 2004r., nr 210, poz. 2135, z </a:t>
            </a:r>
            <a:r>
              <a:rPr lang="pl-PL" sz="2400" dirty="0" err="1"/>
              <a:t>późn</a:t>
            </a:r>
            <a:r>
              <a:rPr lang="pl-PL" sz="2400" dirty="0"/>
              <a:t>. zm.)</a:t>
            </a:r>
          </a:p>
        </p:txBody>
      </p:sp>
    </p:spTree>
    <p:extLst>
      <p:ext uri="{BB962C8B-B14F-4D97-AF65-F5344CB8AC3E}">
        <p14:creationId xmlns:p14="http://schemas.microsoft.com/office/powerpoint/2010/main" val="1163527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50706"/>
          </a:xfrm>
        </p:spPr>
        <p:txBody>
          <a:bodyPr>
            <a:noAutofit/>
          </a:bodyPr>
          <a:lstStyle/>
          <a:p>
            <a:pPr algn="l"/>
            <a:r>
              <a:rPr lang="pl-PL" sz="2400" dirty="0" smtClean="0"/>
              <a:t>30.Ustawa </a:t>
            </a:r>
            <a:r>
              <a:rPr lang="pl-PL" sz="2400" dirty="0"/>
              <a:t>z dnia 25 sierpnia 2006 r. o bezpieczeństwie żywności i żywienia (Dz. U. z 2006 r., nr 171, poz. 1225, z </a:t>
            </a:r>
            <a:r>
              <a:rPr lang="pl-PL" sz="2400" dirty="0" err="1"/>
              <a:t>późn</a:t>
            </a:r>
            <a:r>
              <a:rPr lang="pl-PL" sz="2400" dirty="0"/>
              <a:t>. zm.)</a:t>
            </a:r>
            <a:br>
              <a:rPr lang="pl-PL" sz="2400" dirty="0"/>
            </a:br>
            <a:r>
              <a:rPr lang="pl-PL" sz="2400" dirty="0" smtClean="0"/>
              <a:t>31.Konwencja </a:t>
            </a:r>
            <a:r>
              <a:rPr lang="pl-PL" sz="2400" dirty="0"/>
              <a:t>o prawach dziecka, przyjęta przez Zgromadzenie Ogólne Narodów Zjednoczonych dnia 20 listopada 1989 r.</a:t>
            </a:r>
            <a:br>
              <a:rPr lang="pl-PL" sz="2400" dirty="0"/>
            </a:br>
            <a:r>
              <a:rPr lang="pl-PL" sz="2400" dirty="0" smtClean="0"/>
              <a:t>32.Rozporządzenie </a:t>
            </a:r>
            <a:r>
              <a:rPr lang="pl-PL" sz="2400" dirty="0"/>
              <a:t>Ministra Zdrowia z dnia 26 sierpnia 2009 r. w sprawie przygotowania nauczycieli do prowadzenia zajęć edukacyjnych w zakresie udzielania pierwszej pomocy</a:t>
            </a:r>
            <a:br>
              <a:rPr lang="pl-PL" sz="2400" dirty="0"/>
            </a:br>
            <a:r>
              <a:rPr lang="pl-PL" sz="2400" dirty="0" smtClean="0"/>
              <a:t>33.Rozporządzenie </a:t>
            </a:r>
            <a:r>
              <a:rPr lang="pl-PL" sz="2400" dirty="0"/>
              <a:t>Ministra Edukacji Narodowej z dnia 20 grudnia 2017 r. zmieniające rozporządzenie w sprawie wymagań ochrony przeciwpożarowej, jakie musi spełniać lokal, w którym są prowadzone oddział przedszkolny lub oddziały przedszkolne zorganizowane w szkole podstawowej albo jest prowadzone przedszkole utworzone w wyniku przekształcenia oddziału przedszkolnego lub oddziałów przedszkolnych zorganizowanych w szkole podstawowej</a:t>
            </a:r>
            <a:br>
              <a:rPr lang="pl-PL" sz="2400" dirty="0"/>
            </a:br>
            <a:r>
              <a:rPr lang="pl-PL" sz="2400" dirty="0"/>
              <a:t/>
            </a:r>
            <a:br>
              <a:rPr lang="pl-PL" sz="2400" dirty="0"/>
            </a:br>
            <a:endParaRPr lang="pl-PL" sz="2400" dirty="0"/>
          </a:p>
        </p:txBody>
      </p:sp>
    </p:spTree>
    <p:extLst>
      <p:ext uri="{BB962C8B-B14F-4D97-AF65-F5344CB8AC3E}">
        <p14:creationId xmlns:p14="http://schemas.microsoft.com/office/powerpoint/2010/main" val="1088212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304</TotalTime>
  <Words>810</Words>
  <Application>Microsoft Office PowerPoint</Application>
  <PresentationFormat>Pokaz na ekranie (4:3)</PresentationFormat>
  <Paragraphs>39</Paragraphs>
  <Slides>37</Slides>
  <Notes>1</Notes>
  <HiddenSlides>0</HiddenSlides>
  <MMClips>0</MMClips>
  <ScaleCrop>false</ScaleCrop>
  <HeadingPairs>
    <vt:vector size="4" baseType="variant">
      <vt:variant>
        <vt:lpstr>Motyw</vt:lpstr>
      </vt:variant>
      <vt:variant>
        <vt:i4>1</vt:i4>
      </vt:variant>
      <vt:variant>
        <vt:lpstr>Tytuły slajdów</vt:lpstr>
      </vt:variant>
      <vt:variant>
        <vt:i4>37</vt:i4>
      </vt:variant>
    </vt:vector>
  </HeadingPairs>
  <TitlesOfParts>
    <vt:vector size="38" baseType="lpstr">
      <vt:lpstr>Motyw pakietu Office</vt:lpstr>
      <vt:lpstr>Bezpieczeństwo w szkole </vt:lpstr>
      <vt:lpstr>Podstawy prawne dotyczące bezpieczeństwa dzieci       i młodzieży w szkole </vt:lpstr>
      <vt:lpstr>1.Ustawa z dnia 24 sierpnia 1991 r. o Państwowej Straży Pożarnej (Dz. U. z 1991 r., nr 88, poz. 400, z późn. zm.) 2.Ustawa z dnia 24 sierpnia 1991 r. o ochronie przeciwpożarowej (Dz. U. z 1991 r., nr 81, poz. 351, z późn. zm.) 3.Rozporządzenie Ministra Gospodarki i Pracy z dnia 27 lipca 2004 r. w sprawie szkolenia w dziedzinie bezpieczeństwa i higieny pracy (Dz. U. z 2004 r., nr 180, poz. 1860, z późn. zm.) 4.Rozporządzenie Ministra Gospodarki Przestrzennej i Budownictwa z dnia 1 października 1993 r. w sprawie bezpieczeństwa i higieny pracy przy eksploatacji, remontach i konserwacji sieci kanalizacyjnych (Dz. U. z 1993 r., nr 96, poz. 437, z późn. zm.) 5.Rozporządzenie Ministra Pracy i Polityki Socjalnej z dnia 26 września 1997 r. w sprawie ogólnych przepisów bezpieczeństwa i higieny pracy (Dz. U. z 1997 r., nr 129, poz. 844, z późn. zm.)</vt:lpstr>
      <vt:lpstr>6.Rozporządzenie Ministra Spraw Wewnętrznych i Administracji z dnia 24 lipca 2009 r. w sprawie przeciwpożarowego zaopatrzenia w wodę oraz dróg pożarowych (Dz. U. z 2009 r., nr 124, poz. 1030, z późn. zm.) 7.Rozporządzenie Ministra Spraw Wewnętrznych i Administracji z dnia 21 kwietnia 2006 r. w sprawie ochrony przeciwpożarowej budynków, innych obiektów budowlanych i terenów (Dz. U. z 2006 r., nr 80, poz. 563, z późn. zm.) 8.Rozporządzenie Rady Ministrów z dnia 24 sierpnia 2004 r. w sprawie wykazu prac wzbronionych młodocianym i warunków ich zatrudniania przy niektórych z tych prac (Dz. U. z 2004 r., nr 200, poz. 2047, z późn. zm.) 9.Rozporządzenie Rady Ministrów z dnia 6 września 2007 r. w sprawie form i zakresu finansowego wspierania organów prowadzących w zapewnieniu bezpiecznych warunków nauki, wychowania i opieki w publicznych szkołach i placówkach (Dz. U. z 2007 r., nr 163, poz. 1155, z późn. zm.)</vt:lpstr>
      <vt:lpstr>10.Rozporządzenie Rady Ministrów z dnia 2 września 1997 r. w sprawie służby bezpieczeństwa i higieny pracy (Dz. U. z 1997 r., nr 109, poz. 704, z późn. zm.) 11.Rozporządzenie Ministra Edukacji Narodowej z dnia 14 lutego 2017 r. w sprawie podstawy programowej wychowania przedszkolnego oraz podstawy programowej kształcenia ogólnego dla szkoły podstawowej, w tym dla uczniów z niepełnosprawnością intelektualną w stopniu umiarkowanym lub znacznym, kształcenia ogólnego dla branżowej szkoły I stopnia, kształcenia ogólnego dla szkoły specjalnej przysposabiającej do pracy oraz kształcenia ogólnego dla szkoły policealnej (Dz. U. z 2017 r., poz. 356) 12.Rozporządzenie Ministra Edukacji Narodowej z dnia 31 marca 2017 r. w sprawie podstawy programowej kształcenia w zawodach (Dz. U. z 2017 r., poz. 860)</vt:lpstr>
      <vt:lpstr>13.Ustawa z dnia 15 kwietnia 2011 r. o działalności leczniczej (Dz. U. z 2011 r., nr 112, poz. 654, z późn. zm.) 14.Ustawa z dnia 18 sierpnia 2011 r. o bezpieczeństwie osób przebywających na obszarach wodnych (Dz. U. z 2011 r., nr 208, poz. 1240, z późn. zm) 15.Ustawa z dnia 8 września 2006 r. o Państwowym Ratownictwie Medycznym (Dz. U. z 2006 r., nr 191, poz. 1410, z późn. zm.) 16.Ustawa z dnia 7 września 1991 r. o systemie oświaty (Dz. U. z 1991 r., nr 95, poz. 425, z późn. zm.) 17.Ustawa z dnia 14 grudnia 2016 r. – Prawo oświatowe (Dz. U. z 2017r., poz. 59) 18.Ustawa z dnia 20 czerwca 1997 r. – Prawo o ruchu drogowym (Dz. U. z 1997 r., nr 98, poz. 602, z późn. zm.) 19.Ustawa z dnia 20 czerwca 1992 r. o uprawnieniach do ulgowych przejazdów środkami publicznego transportu zbiorowego (Dz. U. z 1992 r., nr 54, poz. 254 z późn. zm.)</vt:lpstr>
      <vt:lpstr>20.Ustawa z dnia 6 września 2001 r. o transporcie drogowym (Dz. U. z 2001r., nr 125, poz. 1371, z późn. zm.) 21.Ustawa z dnia 16 grudnia 2010 r. o publicznym transporcie zbiorowym (Dz. U. z 2011r., nr 5, poz. 13, z późn. zm.) 22.Ustawa z dnia 28 marca 2003 r. o transporcie kolejowym (Dz. U. z 2003 r., nr 86, poz. 789 z późn. zm.) 23.Ustawa z dnia 29 sierpnia 1997 r. o usługach hotelarskich oraz usługach pilotów wycieczek i przewodników turystycznych (Dz. U. z 1997 r., nr 133, poz. 884, z późn. zm.) 24.Ustawa z dnia 18 sierpnia 2011 r. o bezpieczeństwie i ratownictwie w górach i na zorganizowanych terenach narciarskich (Dz. U. z 2011 r., nr 208, poz. 1241, z późn. zm.) 25.Ustawa z dnia 18 sierpnia 2011 r. o bezpieczeństwie osób przebywających na obszarach wodnych (Dz. U. z 2011r., nr 208, poz. 1240, z późn. zm.)</vt:lpstr>
      <vt:lpstr>26.Rozporządzenie Ministra Edukacji Narodowej z 21 stycznia 1997 r. w sprawie warunków jakie muszą spełniać organizatorzy wypoczynku dla dzieci i młodzieży szklonej, a także zasad jego organizowania i nadzorowania (Dz. U. z 1997 r., nr 12, poz. 67, z późn. zm.) 27.Rozporządzenie Ministra Edukacji Narodowej i Sportu z dnia 31 grudnia 2002 r. w sprawie bezpieczeństwa i higieny w publicznych i niepublicznych szkołach i placówkach (Dz. U. z 2003 r., nr 6, poz. 69, z późn. zm.) 28.Rozporządzeniu Ministra Edukacji Narodowej i Sportu z dnia 8 listopada 2001 r. w sprawie warunków i sposobu organizowania przez publiczne przedszkola, szkoły i placówki krajoznawstwa i turystyki (Dz. U. z 2001 r., nr 135, poz. 1516, z późn. zm.) 29.Ustawa z dnia 27 sierpnia 2004 r. o świadczeniach opieki zdrowotnej finansowanych ze środków publicznych (Dz. U. 2004r., nr 210, poz. 2135, z późn. zm.)</vt:lpstr>
      <vt:lpstr>30.Ustawa z dnia 25 sierpnia 2006 r. o bezpieczeństwie żywności i żywienia (Dz. U. z 2006 r., nr 171, poz. 1225, z późn. zm.) 31.Konwencja o prawach dziecka, przyjęta przez Zgromadzenie Ogólne Narodów Zjednoczonych dnia 20 listopada 1989 r. 32.Rozporządzenie Ministra Zdrowia z dnia 26 sierpnia 2009 r. w sprawie przygotowania nauczycieli do prowadzenia zajęć edukacyjnych w zakresie udzielania pierwszej pomocy 33.Rozporządzenie Ministra Edukacji Narodowej z dnia 20 grudnia 2017 r. zmieniające rozporządzenie w sprawie wymagań ochrony przeciwpożarowej, jakie musi spełniać lokal, w którym są prowadzone oddział przedszkolny lub oddziały przedszkolne zorganizowane w szkole podstawowej albo jest prowadzone przedszkole utworzone w wyniku przekształcenia oddziału przedszkolnego lub oddziałów przedszkolnych zorganizowanych w szkole podstawowej  </vt:lpstr>
      <vt:lpstr>Bezpieczeństwo w Statucie Zespołu Szkół           w Zarzeczu</vt:lpstr>
      <vt:lpstr>DZIAŁ X  WARUNKI BEZPIECZNEGO POBYTU UCZNIÓW W SZKOLE</vt:lpstr>
      <vt:lpstr>Rozdział 1 Informacje ogólne §142. 1. W celu zapewnienia bezpieczeństwa, ochrony przed przemocą, uzależnieniami oraz innymi przejawami patologii społecznej w obiekcie szkolnym, nadzór nad tym, kto wchodzi na teren szkoły sprawują: pracownik obsługi Szkoły oraz dyżurujący nauczyciele. 2. Uczniów dojeżdżających do Szkoły autobusem szkolnym przyprowadza do Szkoły osoba sprawująca opiekę nad dowozami uczniów, zatrudniona przez organ prowadzący,  a odbiera ich nauczyciel pełniący dyżur na świetlicy. Nauczyciel prowadzący ostatnie w danym dniu zajęcia z uczniami odprowadza ich do szatni. 3. Za organizację szatni szkolnej odpowiada woźna szkolna i nauczyciel dyżurujący. Zasady korzystania z szatni szkolnej zawiera regulamin zatwierdzony przez Dyrektora Szkoły. 4. Wszyscy uczniowie mają obowiązek dostosowania się do poleceń nauczycieli dyżurnych oraz pracowników obsługi Szkoły podczas wchodzenia do budynku, korzystania  z szatni, podczas przerw międzylekcyjnych. 5. O udostępnieniu uczniom podwórka podczas przerw międzylekcyjnych decyduje Dyrektor Szkoły. Uczniom nie wolno oddalać się z podwórka poza wyznaczoną część pod rygorem ukarania w myśl zapisów niniejszego statutu. </vt:lpstr>
      <vt:lpstr>6. Szkoła zapewnia uczniom opiekę pedagogiczną oraz pełne bezpieczeństwo w czasie organizowanych przez nauczycieli zajęć na terenie Szkoły oraz poza jej terenem w trakcie wycieczek: 1)podczas zajęć obowiązkowych, nadobowiązkowych i pozalekcyjnych za bezpieczeństwo uczniów odpowiada nauczyciel prowadzący zajęcia. Zobowiązany jest on również do niezwłocznego poinformowania Dyrektora Szkoły o każdym wypadku, mającym miejsce podczas zajęć;  2)podczas przerwy dyżur na korytarzach pełnią wyznaczeni nauczycieli zgodnie z harmonogramem dyżurów; 3)podczas zajęć poza terenem Szkoły pełną odpowiedzialność za zdrowie i bezpieczeństwo uczniów ponosi nauczyciel prowadzący zajęcia, a podczas wycieczek szkolnych - kierownik wycieczki wraz z opiekunami. </vt:lpstr>
      <vt:lpstr>7. Każda planowana impreza szkolna musi być zgłoszona do Dyrektora Szkoły. Wycieczki szkolne (imprezy) oraz dyskoteki organizowane są zgodnie z zasadami zawartymi w regulaminach organizacyjnych tych imprez, zatwierdzonych przez Dyrektora Szkoły. 8. W miejscach o zwiększonym ryzyku wypadku – sala gimnastyczna, pracownie: informatyki, fizyki, chemii, warsztaty szkolne i inne, opiekun pracowni lub inny pracownik odpowiedzialny za prowadzenie zajęć, opracowuje regulamin pracowni (stanowiska pracy) i na początku roku zapoznaje z nim uczniów. 9. W celu zapewnienia bezpieczeństwa i porządku podczas zajęć na obiektach sportowych wszystkie drzwi zewnętrzne hali sportowej oraz szatnie powinny być zamknięte. Nauczyciel wychowania fizycznego osobiście przyprowadza uczniów z części dydaktycznych Szkoły i odprowadza ich po zajęciach. Uczniom nie wolno indywidualnie udawać się na obiekty sportowe. </vt:lpstr>
      <vt:lpstr>10. Budynek szkoły jest monitorowany całodobowo (na zewnątrz i wewnątrz). 11. Szkoła na stałe współpracuje z policją. 12. Uczniowie powinni przestrzegać godzin wyjścia/wejścia do Szkoły. 13. Ucznia może zwolnić z danej lekcji Dyrektor Szkoły, wychowawca klasy lub nauczyciel danych zajęć edukacyjnych (pod warunkiem, że jest to ostatnia lekcja w danym dniu) na pisemny wniosek rodziców. W przypadku złego samopoczucia, zwolnienie następuje po zapewnieniu mu opieki osoby dorosłej. 14. W przypadku nieobecności nauczyciela, można odwołać pierwsze lekcje, a zwolnić uczniów z ostatnich. 15. Opuszczanie miejsca pracy przez nauczyciela (wyjście w trakcie zajęć) jest możliwe pod warunkiem, że Dyrektor wyrazi na to zgodę, a opiekę nad klasą przejmuje inny pracownik Szkoły. </vt:lpstr>
      <vt:lpstr>16. W razie zaistnienia wypadku uczniowskiego, nauczyciel, który jest jego świadkiem, zawiadamia pielęgniarkę szkolną, szkolnego inspektora bhp/społecznego inspektora pracy oraz Dyrektora Szkoły. 17. Dyrektor Szkoły powiadamia o wypadku zaistniałym na terenie Szkoły pogotowie ratunkowe  (w razie potrzeby), rodziców oraz organ prowadzący. 18. O wypadku śmiertelnym, ciężkim lub zbiorowym powiadamiany jest prokurator  i kurator oświaty, a o wypadku w wyniku zatrucia – państwowy inspektor sanitarny.  </vt:lpstr>
      <vt:lpstr>Rozdział 2 Procedury postępowania w przypadku zagrożenia  §143. 1. W przypadku uzyskania informacji, że uczeń który, nie ukończył 18 lat, używa alkoholu lub innych środków w celu wprowadzenia się w stan odurzenia, uprawia nierząd, bądź przejawia inne zachowania świadczące o demoralizacji, nauczyciel powinien podjąć następujące kroki: 1)przekazać uzyskaną informację wychowawcy klasy; 2)wychowawca informuje o fakcie pedagoga/psychologa szkolnego i Dyrektora Szkoły; 3)wychowawca wzywa do Szkoły rodziców (prawnych opiekunów) ucznia i przekazuje im uzyskaną informację. Przeprowadza rozmowę z rodzicami oraz z uczniem, w ich obecności.</vt:lpstr>
      <vt:lpstr>2. W przypadku potwierdzenia informacji, zobowiązuje ucznia do zaniechania negatywnego postępowania, rodziców zaś bezwzględnie do szczególnego nadzoru nad dzieckiem. W toku interwencji profilaktycznej może zaproponować rodzicom skierowanie dziecka do specjalistycznej placówki i udział dziecka w programie terapeutycznym. 3. Jeżeli rodzice odmawiają współpracy lub nie stawiają się do Szkoły, a nadal  z wiarygodnych źródeł napływają informacje o przejawach demoralizacji ich dziecka, Dyrektor Szkoły pisemnie powiadamia o zaistniałej sytuacji sąd rodzinny lub policję (specjalistę ds. nieletnich). 4. W przypadku, gdy Szkoła wykorzystała wszystkie dostępne jej środki oddziaływań wychowawczych, (rozmowa z rodzicami, ostrzeżenie ucznia, spotkania z pedagogiem, psychologiem, itp.), a ich zastosowanie nie przynosi oczekiwanych rezultatów, Dyrektor Szkoły powiadamia sąd rodzinny lub policję. Dalszy tok postępowania leży w kompetencji tych instytucji.  </vt:lpstr>
      <vt:lpstr>5. W przypadku uzyskania informacji o popełnieniu przez ucznia, który ukończył 17 lat, przestępstwa ściganego z urzędu lub jego udziału w działalności grup przestępczych, zgodnie z art. 304 § 2 kodeksu postępowania karnego, Dyrektor Szkoły jako przedstawiciel instytucji jest obowiązany niezwłocznie zawiadomić o tym prokuratora lub policję. 6. W przypadku, gdy nauczyciel podejrzewa, że na terenie Szkoły znajduje się uczeń będący pod wpływem alkoholu lub narkotyków powinien podjąć następujące kroki: 1) powiadamia o swoich przypuszczeniach wychowawcę klasy; 2) odizolowuje ucznia od reszty klasy, ale ze względów bezpieczeństwa nie pozostawia go samego; stwarza warunki, w których nie będzie zagrożone jego życie ani zdrowie; 3) wzywa lekarza w celu stwierdzenia stanu trzeźwości lub odurzenia, ewentualnie udzielenia pomocy medycznej; </vt:lpstr>
      <vt:lpstr>4)zawiadamia o tym fakcie Dyrektora Szkoły oraz rodziców/opiekunów, których zobowiązuje do niezwłocznego odebrania ucznia ze Szkoły. Gdy rodzice/opiekunowie odmówią odebrania dziecka, o pozostaniu ucznia w Szkole, czy przewiezieniu do placówki służby zdrowia, albo przekazaniu go do dyspozycji funkcjonariuszom policji - decyduje lekarz, po ustaleniu aktualnego stanu zdrowia ucznia i w porozumieniu z Dyrektorem Szkoły/placówki; 5)Dyrektor Szkoły zawiadamia najbliższą jednostkę policji, gdy rodzice ucznia będącego pod wpływem alkoholu - odmawiają przyjścia do szkoły, a jest on agresywny, bądź swoim zachowaniem daje powód do zgorszenia albo zagraża życiu lub zdrowiu innych osób.  7. W przypadku stwierdzenia stanu nietrzeźwości, policja ma możliwość przewiezienia ucznia do izby wytrzeźwień, albo do policyjnych pomieszczeń dla osób zatrzymanych - na czas niezbędny do wytrzeźwienia (maksymalnie do 24 godzin). O fakcie umieszczenia zawiadamia się rodziców/opiekunów oraz sąd rodzinny, jeśli uczeń nie ukończył 18 lat. </vt:lpstr>
      <vt:lpstr>8. Jeżeli powtarzają się przypadki, w których uczeń (przed ukończeniem 18 lat znajduje się pod wpływem alkoholu lub narkotyków na terenie Szkoły, to Dyrektor Szkoły ma obowiązek powiadomienia o tym policji (specjalisty ds. nieletnich) lub sądu rodzinnego. 9. W przypadku, gdy nauczyciel znajduje na terenie Szkoły substancję przypominającą wyglądem narkotyk powinien podjąć następujące kroki: 1)nauczyciel zachowując środki ostrożności zabezpiecza substancję przed dostępem do niej osób niepowołanych oraz ewentualnym jej zniszczeniem do czasu przyjazdu policji, próbuje (o ile to jest możliwe w zakresie działań pedagogicznych) ustalić, do kogo znaleziona substancja należy; 2)powiadamia o zaistniałym zdarzeniu Dyrektora Szkoły wzywa policję; 3)po przyjeździe policji niezwłocznie przekazuje zabezpieczoną substancję i przekazuje informacje dotyczące szczegółów zdarzenia. </vt:lpstr>
      <vt:lpstr>10. W przypadku, gdy nauczyciel podejrzewa, że uczeń posiada przy sobie substancję przypominającą narkotyk, powinien podjąć następujące kroki: 1)nauczyciel w obecności innej osoby (wychowawca, pedagog, Dyrektor, itp.) ma prawo żądać, aby uczeń przekazał mu tę substancję, pokazał zawartość torby szkolnej oraz kieszeni (we własnej odzieży), ew. innych przedmiotów budzących podejrzenie co do ich związku z poszukiwaną substancją. Nauczyciel nie ma prawa samodzielnie wykonać czynności przeszukania odzieży ani teczki ucznia - jest to czynność zastrzeżona wyłącznie dla policji; 2)o swoich spostrzeżeniach powiadamia Dyrektora Szkoły oraz rodziców/opiekunów ucznia i wzywa ich do natychmiastowego stawiennictwa; </vt:lpstr>
      <vt:lpstr>3)w przypadku gdy uczeń, mimo wezwania, odmawia przekazania nauczycielowi substancji  i pokazania zawartości teczki, Dyrektor Szkoły wzywa policję, która przeszukuje odzież  i przedmioty należące do ucznia oraz zabezpiecza znalezioną substancję i zabiera ją do ekspertyzy; 4)jeżeli uczeń wyda substancję dobrowolnie, nauczyciel, po odpowiednim zabezpieczeniu, zobowiązany jest bezzwłocznie przekazać ją do jednostki policji. Wcześniej próbuje ustalić, w jaki sposób i od kogo, uczeń nabył substancję. Całe zdarzenie nauczyciel dokumentuje, sporządzając możliwie dokładną notatkę z ustaleń wraz ze swoimi spostrzeżeniami. 11. W Zespole obowiązują procedury szkolne opisujące zachowania i metody postępowania pracowników pedagogicznych i niepedagogicznych szkoły jako instytucji  w sytuacjach innych niż wymienione w §143. Każdy pracownik jest zobowiązany je znać  i przestrzegać.  </vt:lpstr>
      <vt:lpstr>  Rozdział 3 Podstawowe zasady przestrzegania bezpieczeństwa uczniów §144. 1. Dyrektor Szkoły, nauczyciele i pracownicy Szkoły są odpowiedzialni za bezpieczeństwo i zdrowie uczniów w czasie ich pobytu w Szkole oraz zajęć poza Szkołą, organizowanych przez nią. 2. Sprawowanie opieki nad uczniami przebywającymi w Szkole oraz podczas zajęć obowiązkowych i nadobowiązkowych realizowane jest poprzez: 1)systematyczne kontrolowanie obecności uczniów na każdej lekcji i zajęciach dodatkowych, reagowanie na spóźnienia, ucieczki z lekcji; 2)systematyczne sprawdzanie obecności uczniów zobowiązanych do przebywania w świetlicy i egzekwowanie przestrzegania regulaminu świetlicy; 3)uświadomienie uczniom zagrożenia i podawanie sposobów przeciwdziałania im;  </vt:lpstr>
      <vt:lpstr>4)sprawdzanie warunków bezpieczeństwa w miejscach, gdzie prowadzone są zajęcia (dostrzeżone zagrożenie usunąć lub zgłosić Dyrektorowi Szkoły); 5)reagowanie na wszelkie dostrzeżone sytuacje lub zachowania uczniów stanowiące zagrożenie bezpieczeństwa uczniów; 6)zwracanie uwagi na osoby postronne przebywające na terenie Szkoły; 7)niezwłocznie zawiadamianie Dyrektora Szkoły o wszelkich dostrzeżonych zdarzeniach, noszących znamiona przestępstwa lub stanowiących zagrożenie dla zdrowia lub życia uczniów. 3. W razie wypadku należy udzielić pierwszej pomocy, zawiadomić i wezwać pielęgniarkę, w razie potrzeby wezwać pogotowie ratunkowe (każdy wypadek należy odnotować w „rejestrze wypadków uczniów”, znajdującym się w sekretariacie Szkoły).  </vt:lpstr>
      <vt:lpstr>4. Jeżeli stan zagrożenia powstanie lub ujawni się w czasie zajęć - niezwłocznie się je przerywa i wyprowadza się z zagrożonych miejsc osoby powierzone opiece Szkoły. 5. Pomieszczenia Szkoły, w szczególności pokój nauczycielski, pokój nauczycieli wychowania fizycznego oraz kuchnię, wyposaża się w apteczki zaopatrzone w środki niezbędne do udzielania pierwszej pomocy i instrukcję o zasadach udzielania tej pomocy. 6. Nauczyciele, w szczególności prowadzący zajęcia wychowania fizycznego, podlegają przeszkoleniu w zakresie udzielania pierwszej pomocy. 7. Udział uczniów w pracach na rzecz Szkoły i środowiska może mieć miejsce po zaopatrzeniu ich w odpowiednie do wykonywanych prac urządzenia, sprzęt i środki ochrony indywidualnej oraz po zapewnieniu właściwego nadzoru i bezpiecznych warunków pracy.  </vt:lpstr>
      <vt:lpstr>Rozdział 4 Podstawowe zasady bezpieczeństwa na wycieczkach  §145. 1. Przy organizacji zajęć, imprez i wycieczek poza terenem Szkoły liczbę opiekunów oraz sposób zorganizowania opieki ustala się, uwzględniając wiek, stopień rozwoju psychofizycznego, stan zdrowia i ewentualną niepełnosprawność osób powierzonych opiece szkoły, a także specyfikę zajęć, imprez i wycieczek oraz warunki, w jakich będą się one odbywać. 2. Kryteria, o których mowa w ust. 1, uwzględnia się również przy ustalaniu programu zajęć, imprez i wycieczek. 3. Opiekun wycieczki sprawdza stan liczbowy jej uczestników przed wyruszeniem  z każdego miejsca pobytu, w czasie zwiedzania, przejazdu oraz po przybyciu do punktu docelowego. 4. Niedopuszczalne jest realizowanie wycieczek podczas burzy, śnieżycy i gołoledzi. </vt:lpstr>
      <vt:lpstr>5. Jeżeli specyfika wycieczki tego wymaga, jej uczestników zaznajamia się z zasadami bezpiecznego przebywania nad wodą. 6. Osoby pozostające pod opieką Szkoły mogą pływać oraz kąpać się tylko w obrębie kąpielisk i pływalni w rozumieniu przepisów określających warunki bezpieczeństwa osób przebywających w górach, pływających, kąpiących się i uprawiających sporty wodne. 7. Nauka pływania może odbywać się tylko w miejscach specjalnie do tego celu wyznaczonych  i przystosowanych. 8. Uczącym się pływać i kąpiącym się zapewnia się stały nadzór ratownika lub ratowników i ustawiczny nadzór opiekuna lub opiekunów ze strony Szkoły lub placówki; 9. Kajaki i łodzie, z których korzystają uczestnicy wycieczek, wyposaża się w sprzęt ratunkowy. 10. Ze sprzętu pływającego korzystają jedynie osoby przeszkolone w zakresie jego obsługi oraz posługiwania się wyposażeniem ratunkowym. </vt:lpstr>
      <vt:lpstr>11. Niedopuszczalne jest używanie łodzi i kajaków podczas silnych wiatrów. 12. Niedopuszczalne jest urządzanie ślizgawek i lodowisk na rzekach, stawach, jeziorach  i innych zbiornikach wodnych. 13. Przed przystąpieniem do strzelania z broni sportowej (jeśli planuje się takie zajęcia) uczniów zaznajamia się z zasadami korzystania ze strzelnicy i bezpiecznego obchodzenia się  z bronią. 14. Niedopuszczalne jest wydawanie osobom pozostającym pod opieką Szkoły lub placówki sprzętu, którego użycie może stwarzać zagrożenie dla zdrowia lub życia, w tym dysku, kuli, młota, oszczepu, łuku, szpady, sportowej broni strzeleckiej - jeżeli szkoła nie ma możliwości zapewnienia warunków bezpiecznego korzystania z tego sprzętu. 15. Osobą odpowiedzialną za bezpieczeństwo uczniów może być tylko nauczyciel Szkoły, a w wyjątkowych wypadkach osoba dorosła przeszkolona i znająca odpowiednie przepisy (kwalifikacje potwierdzone dokumentem).  </vt:lpstr>
      <vt:lpstr>16. Opieka nad grupami uczniowskimi powinna być zorganizowana według odrębnych przepisów: 1)jeden opiekun na 15 uczniów, jeżeli grupa wyjeżdża poza miejscowość, która jest siedzibą szkoły i korzysta z publicznych środków lokomocji; 2)jeden opiekun na 10 uczniów, jeżeli jest to impreza turystyki kwalifikowanej; 3)grupa rowerowa – jeden opiekun na 7 uczniów (w kolumnie nie może jechać więcej niż  15 osób). 17. Na udział w wycieczce oraz w imprezie turystycznej kierownik musi uzyskać zgodę rodziców lub opiekunów prawnych uczniów na piśmie. 18. Wszystkie wycieczki i imprezy pozaszkolne wymagają wypełnienia karty wycieczki przez opiekuna i zatwierdzenia karty przez Dyrektora Szkoły. </vt:lpstr>
      <vt:lpstr>19. Kierownikiem wycieczki powinien być nauczyciel lub w uzgodnieniu z Dyrektorem Szkoły inna pełnoletnia osoba będąca instruktorem harcerskim albo posiadająca uprawnienia przewodnika turystycznego, przodownika lub instruktora turystyki kwalifikowanej, organizatora turystyki, instruktora krajoznawstwa lub zaświadczenie o ukończeniu kursu kierowników wycieczek szkolnych. 20. Kierownikiem obozu wędrownego powinien być nauczyciel posiadający zaświadczenie o ukończeniu kursu dla kierowników obozów. Opiekunem grupy zaś może być każda osoba pełnoletnia (po uzgodnieniu z Dyrektorem Szkoły). 21. Organizator zajęć z klasą (grupą) poza szkołą zgłasza wyjście do Dyrektora Szkoły.  §146. Procedury postępowania w przypadku zagrożenia wprowadza Dyrektor Szkoły zarządzeniem i zapoznaje z nimi wszystkich pracowników Szkoły oraz rodziców uczniów poprzez wywieszenie ich na stronie www Szkoły. </vt:lpstr>
      <vt:lpstr>Bezpieczeństwo                          w Programie Wychowawczo- Profilaktycznym Zespołu Szkół w Zarzeczu</vt:lpstr>
      <vt:lpstr>ZAPEWNIENIE BEZPIECZEŃSTWA FIZYCZNEGO, PSYCHICZNEGO                       I EMOCJONALNEGO. PROFILAKTYKA ZAGROŻEŃ </vt:lpstr>
      <vt:lpstr>Zwiększenie poziomu bezpieczeństwa ucznia w szkole •Diagnoza bezpieczeństwa w szkole, anonimowa ankieta dla uczniów. •Upowszechnianie wiedzy o zasadach postępowania w sytuacjach kryzysowych (procedury). •Monitorowanie frekwencji uczniów. •Doskonalenie warunków bezpiecznego funkcjonowania ucznia w szkole i poza nią. •Ochrona uczniów przed skutkami niepożądanych działań ludzi z zewnątrz. •Eliminowanie zagrożeń pożarowych. •Zapewnienie bezpieczeństwa i higieny pracy oraz odpoczynku między lekcjami. •Ochrona mienia społecznego. •Przeciwdziałanie agresji w szkole. •Eliminowanie zagrożeń związanych z zachowaniami ryzykownymi uczniów. </vt:lpstr>
      <vt:lpstr>Podniesienie poziomu bezpieczeństwa poza godzinami lekcyjnymi •Opieka w świetlicy szkolnej, podczas przerw i zajęć pozalekcyjnych Doskonalenie umiejętności rozpoznawania zagrożeń i właściwego zachowania się w sytuacjach niebezpiecznych •Minimalizowanie zagrożeń związanych z drogą „do” i „ze” szkoły. Kształtowanie gotowości i umiejętności udzielania pierwszej pomocy w nagłych wypadkach. •Uświadamianie zagrożeń związanych z życiem towarzyskim, podróżami, aktywnością w okresach wolnych od nauki. •Doskonalenie umiejętności szacowania ryzyka sytuacyjnego, rozpoznawanie nietypowych sygnałów niebezpieczeństwa. •Uświadamianie zagrożeń związanych z korzystaniem z Internetu. •Poznawanie sposobów krytycznego korzystania z mediów i prasy.  </vt:lpstr>
      <vt:lpstr>Eliminowanie agresji z życia szkoły •Doskonalenie umiejętności rozpoznawania i nazywania zachowań agresywnych oraz egoistycznych. •Kształtowanie postaw odrzucających przemoc oraz umiejętności nieagresywnego, asertywnego zachowywania się w sytuacjach konfliktowych i problemowych.  •Monitorowanie nasilenia zjawiska agresji w szkole. Niwelowanie wszelkich przejawów agresji i przemocy w szkole. Kształcenie umiejętności radzenia w sytuacjach trudnych i rozwiązywania problemów bez użycia siły. •Realizacja tematów związanych z radzeniem w sytuacjach trudnych w ramach programów profilaktycznych. •Realizowanie różnorodnych zadań w zakresie promowania zdrowia, zdrowego odżywiania. •Realizacja działań na podstawie uzyskanych wyników diagnozy dotyczącej bezpieczeństwa uczniów. Podejmowanie działań mediacyjnych i interwencyjnych zgodnie z procedurami. </vt:lpstr>
      <vt:lpstr>Współpraca z instytucjami wspomagającymi proces opiekuńczo- wychowawczy •Kierowanie spraw do placówek i instytucji opiekuńczo-wychowawczych GOPS, PCPR •Kierowanie spraw do sądów rodzinnych w celu analizy sytuacji wychowawczej w rodzinach.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Bezpieczeństwo w szkole</dc:title>
  <dc:creator>Admin</dc:creator>
  <cp:lastModifiedBy>Dominika</cp:lastModifiedBy>
  <cp:revision>14</cp:revision>
  <dcterms:created xsi:type="dcterms:W3CDTF">2019-05-24T17:20:47Z</dcterms:created>
  <dcterms:modified xsi:type="dcterms:W3CDTF">2020-07-15T21:00:38Z</dcterms:modified>
</cp:coreProperties>
</file>